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2" r:id="rId3"/>
    <p:sldId id="294" r:id="rId4"/>
    <p:sldId id="257" r:id="rId5"/>
    <p:sldId id="286" r:id="rId6"/>
    <p:sldId id="298" r:id="rId7"/>
    <p:sldId id="258" r:id="rId8"/>
    <p:sldId id="287" r:id="rId9"/>
    <p:sldId id="288" r:id="rId10"/>
    <p:sldId id="259" r:id="rId11"/>
    <p:sldId id="260" r:id="rId12"/>
    <p:sldId id="261" r:id="rId13"/>
    <p:sldId id="262" r:id="rId14"/>
    <p:sldId id="289" r:id="rId15"/>
    <p:sldId id="263" r:id="rId16"/>
    <p:sldId id="299" r:id="rId17"/>
    <p:sldId id="264" r:id="rId18"/>
    <p:sldId id="300" r:id="rId19"/>
    <p:sldId id="265" r:id="rId20"/>
    <p:sldId id="301" r:id="rId21"/>
    <p:sldId id="266" r:id="rId22"/>
    <p:sldId id="267" r:id="rId23"/>
    <p:sldId id="268" r:id="rId24"/>
    <p:sldId id="302" r:id="rId25"/>
    <p:sldId id="269" r:id="rId26"/>
    <p:sldId id="303" r:id="rId27"/>
    <p:sldId id="270" r:id="rId28"/>
    <p:sldId id="304" r:id="rId29"/>
    <p:sldId id="271" r:id="rId30"/>
    <p:sldId id="305" r:id="rId31"/>
    <p:sldId id="295" r:id="rId32"/>
    <p:sldId id="290" r:id="rId33"/>
    <p:sldId id="272" r:id="rId34"/>
    <p:sldId id="273" r:id="rId35"/>
    <p:sldId id="274" r:id="rId36"/>
    <p:sldId id="306" r:id="rId37"/>
    <p:sldId id="275" r:id="rId38"/>
    <p:sldId id="307" r:id="rId39"/>
    <p:sldId id="276" r:id="rId40"/>
    <p:sldId id="308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96" r:id="rId49"/>
    <p:sldId id="291" r:id="rId50"/>
    <p:sldId id="293" r:id="rId51"/>
    <p:sldId id="284" r:id="rId52"/>
    <p:sldId id="285" r:id="rId53"/>
    <p:sldId id="297" r:id="rId54"/>
  </p:sldIdLst>
  <p:sldSz cx="9144000" cy="6858000" type="screen4x3"/>
  <p:notesSz cx="6858000" cy="9144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2" autoAdjust="0"/>
    <p:restoredTop sz="94660"/>
  </p:normalViewPr>
  <p:slideViewPr>
    <p:cSldViewPr>
      <p:cViewPr varScale="1">
        <p:scale>
          <a:sx n="74" d="100"/>
          <a:sy n="74" d="100"/>
        </p:scale>
        <p:origin x="54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4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9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8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4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6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4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52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8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45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56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0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930614FD-204E-4053-9CB8-833F87268E71}" type="datetimeFigureOut">
              <a:rPr lang="en-US" smtClean="0"/>
              <a:t>2016-04-18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02E71AC3-9B4D-41E8-9DB1-BD610E41F6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1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 220</a:t>
            </a:r>
            <a:br>
              <a:rPr lang="en-US" dirty="0" smtClean="0"/>
            </a:br>
            <a:r>
              <a:rPr lang="en-US" sz="4000" dirty="0" smtClean="0"/>
              <a:t>Introduction to Classical Mythology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Ovid: </a:t>
            </a:r>
            <a:r>
              <a:rPr lang="en-US" i="1" dirty="0" smtClean="0"/>
              <a:t>Metamorphoses</a:t>
            </a:r>
            <a:r>
              <a:rPr lang="en-US" dirty="0" smtClean="0"/>
              <a:t> 1-4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The Proem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3654" y="2740611"/>
            <a:ext cx="5676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 bodies changed to other forms I tell;</a:t>
            </a:r>
          </a:p>
          <a:p>
            <a:r>
              <a:rPr lang="en-US" dirty="0"/>
              <a:t>You Gods, who have yourselves wrought every change,</a:t>
            </a:r>
          </a:p>
          <a:p>
            <a:r>
              <a:rPr lang="en-US" dirty="0"/>
              <a:t>Inspire my enterprise, and lead my lay</a:t>
            </a:r>
          </a:p>
          <a:p>
            <a:r>
              <a:rPr lang="en-US" dirty="0"/>
              <a:t>In one continuous song from nature’s first</a:t>
            </a:r>
          </a:p>
          <a:p>
            <a:r>
              <a:rPr lang="en-US" dirty="0"/>
              <a:t>Remote beginnings to modern times.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76400" y="82840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nova </a:t>
            </a:r>
            <a:r>
              <a:rPr lang="en-US" dirty="0" err="1"/>
              <a:t>fert</a:t>
            </a:r>
            <a:r>
              <a:rPr lang="en-US" dirty="0"/>
              <a:t> animus </a:t>
            </a:r>
            <a:r>
              <a:rPr lang="en-US" dirty="0" err="1"/>
              <a:t>mutatas</a:t>
            </a:r>
            <a:r>
              <a:rPr lang="en-US" dirty="0"/>
              <a:t> </a:t>
            </a:r>
            <a:r>
              <a:rPr lang="en-US" dirty="0" err="1"/>
              <a:t>dicere</a:t>
            </a:r>
            <a:r>
              <a:rPr lang="en-US" dirty="0"/>
              <a:t> </a:t>
            </a:r>
            <a:r>
              <a:rPr lang="en-US" dirty="0" err="1"/>
              <a:t>formas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corpora; di, </a:t>
            </a:r>
            <a:r>
              <a:rPr lang="en-US" dirty="0" err="1"/>
              <a:t>coeptis</a:t>
            </a:r>
            <a:r>
              <a:rPr lang="en-US" dirty="0"/>
              <a:t> (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mutastis</a:t>
            </a:r>
            <a:r>
              <a:rPr lang="en-US" dirty="0"/>
              <a:t> et </a:t>
            </a:r>
            <a:r>
              <a:rPr lang="en-US" dirty="0" err="1"/>
              <a:t>illas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adspirate</a:t>
            </a:r>
            <a:r>
              <a:rPr lang="en-US" dirty="0"/>
              <a:t>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primaque</a:t>
            </a:r>
            <a:r>
              <a:rPr lang="en-US" dirty="0"/>
              <a:t> ab </a:t>
            </a:r>
            <a:r>
              <a:rPr lang="en-US" dirty="0" err="1"/>
              <a:t>origine</a:t>
            </a:r>
            <a:r>
              <a:rPr lang="en-US" dirty="0"/>
              <a:t> mundi</a:t>
            </a:r>
            <a:br>
              <a:rPr lang="en-US" dirty="0"/>
            </a:br>
            <a:r>
              <a:rPr lang="en-US" dirty="0"/>
              <a:t>ad mea </a:t>
            </a:r>
            <a:r>
              <a:rPr lang="en-US" dirty="0" err="1"/>
              <a:t>perpetuum</a:t>
            </a:r>
            <a:r>
              <a:rPr lang="en-US" dirty="0"/>
              <a:t> </a:t>
            </a:r>
            <a:r>
              <a:rPr lang="en-US" dirty="0" err="1"/>
              <a:t>deducite</a:t>
            </a:r>
            <a:r>
              <a:rPr lang="en-US" dirty="0"/>
              <a:t> </a:t>
            </a:r>
            <a:r>
              <a:rPr lang="en-US" dirty="0" err="1"/>
              <a:t>tempora</a:t>
            </a:r>
            <a:r>
              <a:rPr lang="en-US" dirty="0"/>
              <a:t> </a:t>
            </a:r>
            <a:r>
              <a:rPr lang="en-US" dirty="0" err="1"/>
              <a:t>carmen</a:t>
            </a:r>
            <a:r>
              <a:rPr lang="en-US" dirty="0"/>
              <a:t>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The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76800" cy="4876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700" dirty="0" smtClean="0"/>
              <a:t>“Ere land and sea and the all-covering sky </a:t>
            </a:r>
          </a:p>
          <a:p>
            <a:pPr>
              <a:buNone/>
            </a:pPr>
            <a:r>
              <a:rPr lang="en-US" sz="1700" dirty="0" smtClean="0"/>
              <a:t>Were made, in the whole world the countenance</a:t>
            </a:r>
          </a:p>
          <a:p>
            <a:pPr>
              <a:buNone/>
            </a:pPr>
            <a:r>
              <a:rPr lang="en-US" sz="1700" dirty="0" smtClean="0"/>
              <a:t>Of nature was the same, all one, well named</a:t>
            </a:r>
          </a:p>
          <a:p>
            <a:pPr>
              <a:buNone/>
            </a:pPr>
            <a:r>
              <a:rPr lang="en-US" sz="1700" dirty="0" smtClean="0"/>
              <a:t>Chaos, a raw and undivided mass, </a:t>
            </a:r>
          </a:p>
          <a:p>
            <a:pPr>
              <a:buNone/>
            </a:pPr>
            <a:r>
              <a:rPr lang="en-US" sz="1700" dirty="0" smtClean="0"/>
              <a:t>naught but a lifeless bulk, with warring seeds</a:t>
            </a:r>
          </a:p>
          <a:p>
            <a:pPr>
              <a:buNone/>
            </a:pPr>
            <a:r>
              <a:rPr lang="en-US" sz="1700" dirty="0" smtClean="0"/>
              <a:t>Of ill-joined elements compressed together.”</a:t>
            </a:r>
          </a:p>
          <a:p>
            <a:pPr>
              <a:buNone/>
            </a:pPr>
            <a:endParaRPr lang="en-US" sz="1700" dirty="0" smtClean="0"/>
          </a:p>
          <a:p>
            <a:pPr>
              <a:buNone/>
            </a:pPr>
            <a:r>
              <a:rPr lang="en-US" sz="1700" dirty="0" smtClean="0"/>
              <a:t>Cf. Hesiod, </a:t>
            </a:r>
            <a:r>
              <a:rPr lang="en-US" sz="1700" i="1" dirty="0" err="1" smtClean="0"/>
              <a:t>Theogony</a:t>
            </a:r>
            <a:r>
              <a:rPr lang="en-US" sz="1700" dirty="0" smtClean="0"/>
              <a:t>.</a:t>
            </a:r>
            <a:endParaRPr lang="en-US" sz="1700" dirty="0"/>
          </a:p>
        </p:txBody>
      </p:sp>
      <p:pic>
        <p:nvPicPr>
          <p:cNvPr id="4" name="Picture 3" descr="ovid_merian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1371600"/>
            <a:ext cx="3083679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Ages of Mankind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105400" cy="4953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Also from Hesiod, </a:t>
            </a:r>
            <a:r>
              <a:rPr lang="en-US" sz="1800" i="1" dirty="0" smtClean="0"/>
              <a:t>Works and Days</a:t>
            </a:r>
            <a:r>
              <a:rPr lang="en-US" sz="1800" dirty="0" smtClean="0"/>
              <a:t>, who adds a stage of heroes between bronze and iron</a:t>
            </a:r>
          </a:p>
          <a:p>
            <a:r>
              <a:rPr lang="en-US" sz="1800" dirty="0" smtClean="0"/>
              <a:t>Golden Age: no war or agriculture</a:t>
            </a:r>
          </a:p>
          <a:p>
            <a:r>
              <a:rPr lang="en-US" sz="1800" dirty="0" smtClean="0"/>
              <a:t>Silver Age: Saturn falls; age of Jove; seasons, agriculture</a:t>
            </a:r>
          </a:p>
          <a:p>
            <a:r>
              <a:rPr lang="en-US" sz="1800" dirty="0" smtClean="0"/>
              <a:t>Bronze Age: war with </a:t>
            </a:r>
            <a:r>
              <a:rPr lang="en-US" sz="1800" dirty="0" err="1" smtClean="0"/>
              <a:t>honour</a:t>
            </a:r>
            <a:endParaRPr lang="en-US" sz="1800" dirty="0" smtClean="0"/>
          </a:p>
          <a:p>
            <a:r>
              <a:rPr lang="en-US" sz="1800" dirty="0" smtClean="0"/>
              <a:t>Iron Age: “our” own time; fallen and corrupt</a:t>
            </a:r>
            <a:endParaRPr lang="en-US" sz="1800" dirty="0"/>
          </a:p>
        </p:txBody>
      </p:sp>
      <p:pic>
        <p:nvPicPr>
          <p:cNvPr id="4" name="Picture 3" descr="golden-age-17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312" y="1371600"/>
            <a:ext cx="2710962" cy="1905000"/>
          </a:xfrm>
          <a:prstGeom prst="rect">
            <a:avLst/>
          </a:prstGeom>
        </p:spPr>
      </p:pic>
      <p:pic>
        <p:nvPicPr>
          <p:cNvPr id="5" name="Picture 4" descr="cranach4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3352800"/>
            <a:ext cx="1955292" cy="26111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20000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1. The Flood, Deucalion and </a:t>
            </a:r>
            <a:r>
              <a:rPr lang="en-US" sz="4000" dirty="0" err="1" smtClean="0"/>
              <a:t>Pyrrha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0"/>
            <a:ext cx="50292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Jupiter wants to punish humans after visiting </a:t>
            </a:r>
            <a:r>
              <a:rPr lang="en-US" dirty="0" err="1" smtClean="0"/>
              <a:t>Lycaon</a:t>
            </a:r>
            <a:r>
              <a:rPr lang="en-US" dirty="0" smtClean="0"/>
              <a:t>, who tries to kill Jupiter after trying to feed him the flesh of a human hostage </a:t>
            </a:r>
          </a:p>
          <a:p>
            <a:r>
              <a:rPr lang="en-US" dirty="0" err="1" smtClean="0"/>
              <a:t>Lycaon</a:t>
            </a:r>
            <a:r>
              <a:rPr lang="en-US" dirty="0" smtClean="0"/>
              <a:t> transformed into wolf</a:t>
            </a:r>
          </a:p>
          <a:p>
            <a:r>
              <a:rPr lang="en-US" dirty="0" smtClean="0"/>
              <a:t>Flood destroys all of humanity except for the pious Deucalion and </a:t>
            </a:r>
            <a:r>
              <a:rPr lang="en-US" dirty="0" err="1" smtClean="0"/>
              <a:t>Pyrrha</a:t>
            </a:r>
            <a:endParaRPr lang="en-US" dirty="0" smtClean="0"/>
          </a:p>
          <a:p>
            <a:r>
              <a:rPr lang="en-US" dirty="0" smtClean="0"/>
              <a:t>How to repopulate the earth? Throw your mother’s bones behind you.</a:t>
            </a:r>
          </a:p>
          <a:p>
            <a:r>
              <a:rPr lang="en-US" dirty="0" smtClean="0"/>
              <a:t>Then animals re-created, including Python</a:t>
            </a:r>
          </a:p>
          <a:p>
            <a:endParaRPr lang="en-US" dirty="0" smtClean="0"/>
          </a:p>
        </p:txBody>
      </p:sp>
      <p:pic>
        <p:nvPicPr>
          <p:cNvPr id="4" name="Picture 3" descr="tumblr_l9nh5xUdrM1qe2myuo1_2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1308100"/>
            <a:ext cx="31750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The Loves of the Gods</a:t>
            </a:r>
            <a:endParaRPr lang="en-US" dirty="0"/>
          </a:p>
        </p:txBody>
      </p:sp>
      <p:pic>
        <p:nvPicPr>
          <p:cNvPr id="5" name="Content Placeholder 4" descr="Noel-Nicolas Coypel 1690–1734 Enlevement d'Europe 1726-1727 " title="The Rape of Europa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685800"/>
            <a:ext cx="3275647" cy="45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4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2. Apollo and Daphne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53340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Segue: Apollo kills Python</a:t>
            </a:r>
          </a:p>
          <a:p>
            <a:r>
              <a:rPr lang="en-US" sz="1800" dirty="0" smtClean="0"/>
              <a:t>Apollo then brags that he can defeat anyone, including Cupid</a:t>
            </a:r>
          </a:p>
          <a:p>
            <a:r>
              <a:rPr lang="en-US" sz="1800" dirty="0" smtClean="0"/>
              <a:t>Cupid makes him fall in love with Daphne, whom he makes flee Apollo</a:t>
            </a:r>
          </a:p>
          <a:p>
            <a:r>
              <a:rPr lang="en-US" sz="1800" dirty="0" smtClean="0"/>
              <a:t>Apollo chases Daphne, who prays to her father (river-god) for rescue</a:t>
            </a:r>
          </a:p>
          <a:p>
            <a:r>
              <a:rPr lang="en-US" sz="1800" dirty="0" smtClean="0"/>
              <a:t>Daphne turned into laurel tree, which Apollo continues to grope</a:t>
            </a:r>
          </a:p>
          <a:p>
            <a:pPr>
              <a:buNone/>
            </a:pPr>
            <a:r>
              <a:rPr lang="en-US" sz="1800" dirty="0" smtClean="0"/>
              <a:t>“Scarce had she made her prayer when through her limbs</a:t>
            </a:r>
          </a:p>
          <a:p>
            <a:pPr>
              <a:buNone/>
            </a:pPr>
            <a:r>
              <a:rPr lang="en-US" sz="1800" dirty="0" smtClean="0"/>
              <a:t>A dragging </a:t>
            </a:r>
            <a:r>
              <a:rPr lang="en-US" sz="1800" dirty="0" err="1" smtClean="0"/>
              <a:t>langour</a:t>
            </a:r>
            <a:r>
              <a:rPr lang="en-US" sz="1800" dirty="0" smtClean="0"/>
              <a:t> spread, her tender bosom</a:t>
            </a:r>
          </a:p>
          <a:p>
            <a:pPr>
              <a:buNone/>
            </a:pPr>
            <a:r>
              <a:rPr lang="en-US" sz="1800" dirty="0" smtClean="0"/>
              <a:t>Was wrapped in thin smooth bark, her slender arms</a:t>
            </a:r>
          </a:p>
          <a:p>
            <a:pPr>
              <a:buNone/>
            </a:pPr>
            <a:r>
              <a:rPr lang="en-US" sz="1800" dirty="0" smtClean="0"/>
              <a:t>Were changed to branches and her hair to leaves;</a:t>
            </a:r>
          </a:p>
          <a:p>
            <a:pPr>
              <a:buNone/>
            </a:pPr>
            <a:r>
              <a:rPr lang="en-US" sz="1800" dirty="0" smtClean="0"/>
              <a:t>Her feet but now so swift were anchored fast</a:t>
            </a:r>
          </a:p>
          <a:p>
            <a:pPr>
              <a:buNone/>
            </a:pPr>
            <a:r>
              <a:rPr lang="en-US" sz="1800" dirty="0" smtClean="0"/>
              <a:t>In numb stiff roots, her face and head became</a:t>
            </a:r>
          </a:p>
          <a:p>
            <a:pPr>
              <a:buNone/>
            </a:pPr>
            <a:r>
              <a:rPr lang="en-US" sz="1800" dirty="0" smtClean="0"/>
              <a:t>The crown of a great tree; all that remained</a:t>
            </a:r>
          </a:p>
          <a:p>
            <a:pPr>
              <a:buNone/>
            </a:pPr>
            <a:r>
              <a:rPr lang="en-US" sz="1800" dirty="0" smtClean="0"/>
              <a:t>Of Daphne was her shining loveliness”</a:t>
            </a:r>
          </a:p>
        </p:txBody>
      </p:sp>
      <p:pic>
        <p:nvPicPr>
          <p:cNvPr id="4" name="Picture 3" descr="daf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0177" y="493453"/>
            <a:ext cx="2396165" cy="46881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transition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Note: Both Daphne and Io have rivers for fathers</a:t>
            </a:r>
            <a:endParaRPr lang="en-US" sz="4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75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47700"/>
            <a:ext cx="43434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Jupiter falls in love with Io,  wants to have sex with her</a:t>
            </a:r>
          </a:p>
          <a:p>
            <a:r>
              <a:rPr lang="en-US" dirty="0" smtClean="0"/>
              <a:t>Covers forest in cloud to hide from Juno, who gets suspicious</a:t>
            </a:r>
          </a:p>
          <a:p>
            <a:r>
              <a:rPr lang="en-US" dirty="0" smtClean="0"/>
              <a:t>Jupiter turns Io into white heifer, which Juno finds beautiful and takes</a:t>
            </a:r>
          </a:p>
          <a:p>
            <a:r>
              <a:rPr lang="en-US" dirty="0" smtClean="0"/>
              <a:t>Many-eyed Argos sent to guard the heifer-Io</a:t>
            </a:r>
          </a:p>
          <a:p>
            <a:r>
              <a:rPr lang="en-US" dirty="0" smtClean="0"/>
              <a:t>Jupiter sends Mercury to lull Argos to sleep, then kill him</a:t>
            </a:r>
          </a:p>
          <a:p>
            <a:r>
              <a:rPr lang="en-US" dirty="0" smtClean="0"/>
              <a:t>Juno uses his eyes for her bird, the peacock</a:t>
            </a:r>
          </a:p>
          <a:p>
            <a:r>
              <a:rPr lang="en-US" dirty="0" smtClean="0"/>
              <a:t>Juno torments Io with gadfly; Jupiter eventually able to return her to human form</a:t>
            </a:r>
          </a:p>
          <a:p>
            <a:r>
              <a:rPr lang="en-US" dirty="0" smtClean="0"/>
              <a:t>Becomes goddess, son </a:t>
            </a:r>
            <a:r>
              <a:rPr lang="en-US" dirty="0" err="1" smtClean="0"/>
              <a:t>Epaphus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he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1371600"/>
            <a:ext cx="3817056" cy="26969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transition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Epaphus</a:t>
            </a:r>
            <a:r>
              <a:rPr lang="en-US" sz="4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brags that his mother is a goddess; his friend Phaethon is jealous…</a:t>
            </a:r>
            <a:endParaRPr lang="en-US" sz="4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09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Phaethon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4419600" cy="5029200"/>
          </a:xfrm>
        </p:spPr>
        <p:txBody>
          <a:bodyPr/>
          <a:lstStyle/>
          <a:p>
            <a:r>
              <a:rPr lang="en-US" dirty="0" smtClean="0"/>
              <a:t>Segue to Phaethon, who’s jealous of </a:t>
            </a:r>
            <a:r>
              <a:rPr lang="en-US" dirty="0" err="1" smtClean="0"/>
              <a:t>Epaphus</a:t>
            </a:r>
            <a:r>
              <a:rPr lang="en-US" dirty="0" smtClean="0"/>
              <a:t> for getting recognition that his mother’s a goddess</a:t>
            </a:r>
          </a:p>
          <a:p>
            <a:r>
              <a:rPr lang="en-US" dirty="0" smtClean="0"/>
              <a:t>Phaethon is son of Sun, but not acknowledged</a:t>
            </a:r>
          </a:p>
          <a:p>
            <a:r>
              <a:rPr lang="en-US" dirty="0" smtClean="0"/>
              <a:t>Asks favor from Sun to prove he’s Sun’s son; asks to drive Sun’s chariot</a:t>
            </a:r>
          </a:p>
          <a:p>
            <a:r>
              <a:rPr lang="en-US" dirty="0" smtClean="0"/>
              <a:t>Disaster</a:t>
            </a:r>
            <a:endParaRPr lang="en-US" dirty="0"/>
          </a:p>
        </p:txBody>
      </p:sp>
      <p:pic>
        <p:nvPicPr>
          <p:cNvPr id="4" name="Picture 3" descr="img_helio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295400"/>
            <a:ext cx="3344028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Which woman pursued by Apollo becomes a laurel tree?</a:t>
            </a:r>
          </a:p>
          <a:p>
            <a:pPr marL="457200" indent="-457200">
              <a:buAutoNum type="alphaLcPeriod"/>
            </a:pPr>
            <a:r>
              <a:rPr lang="en-US" dirty="0" smtClean="0"/>
              <a:t>Io</a:t>
            </a:r>
          </a:p>
          <a:p>
            <a:pPr marL="457200" indent="-457200">
              <a:buAutoNum type="alphaLcPeriod"/>
            </a:pPr>
            <a:r>
              <a:rPr lang="en-US" dirty="0" smtClean="0"/>
              <a:t>Daphne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Callisto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Europa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38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transition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Jove travels the Earth to make sure everything’s OK; in Arcadia he meets </a:t>
            </a:r>
            <a:r>
              <a:rPr lang="en-US" sz="4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Callisto</a:t>
            </a:r>
            <a:r>
              <a:rPr lang="en-US" sz="4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4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65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Callisto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419600" cy="48768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Another nymph that Jove falls in love with. </a:t>
            </a:r>
          </a:p>
          <a:p>
            <a:r>
              <a:rPr lang="en-US" sz="1800" dirty="0" smtClean="0"/>
              <a:t>He disguises himself as Diana and woos her that way</a:t>
            </a:r>
          </a:p>
          <a:p>
            <a:r>
              <a:rPr lang="en-US" sz="1800" dirty="0" smtClean="0"/>
              <a:t>When she becomes pregnant, Diana expels her from her group; Juno turns her into bear</a:t>
            </a:r>
          </a:p>
          <a:p>
            <a:r>
              <a:rPr lang="en-US" sz="1800" dirty="0" smtClean="0"/>
              <a:t>Later, </a:t>
            </a:r>
            <a:r>
              <a:rPr lang="en-US" sz="1800" dirty="0" err="1" smtClean="0"/>
              <a:t>Callisto</a:t>
            </a:r>
            <a:r>
              <a:rPr lang="en-US" sz="1800" dirty="0" smtClean="0"/>
              <a:t>, still a bear, meets her son, who tries to kill her</a:t>
            </a:r>
          </a:p>
          <a:p>
            <a:r>
              <a:rPr lang="en-US" sz="1800" dirty="0" smtClean="0"/>
              <a:t>Jupiter turns both of them into constellations (Great and Little Bear)</a:t>
            </a:r>
          </a:p>
          <a:p>
            <a:r>
              <a:rPr lang="en-US" sz="1800" dirty="0" smtClean="0"/>
              <a:t>Juno furious</a:t>
            </a:r>
            <a:endParaRPr lang="en-US" sz="1800" dirty="0"/>
          </a:p>
        </p:txBody>
      </p:sp>
      <p:pic>
        <p:nvPicPr>
          <p:cNvPr id="4" name="Picture 3" descr="443px-François_Boucher_0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1219200"/>
            <a:ext cx="3669431" cy="496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/>
              <a:t>transitions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99279"/>
            <a:ext cx="7696200" cy="4377521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Crow once beautiful princess, punished because she reveals the birth of 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Erichthonius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 (founder-king of Athens)</a:t>
            </a:r>
          </a:p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Hephaestus tried to rape Athena, ejaculated on her thigh; she tosses his semen on the ground, and it becomes 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Erichthonius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, whom she hides in a box</a:t>
            </a:r>
          </a:p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Crow tells this story (cleaned up!) to raven, who is still white, to encourage raven to keep quiet about the infidelity of Apollo’s beloved 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Coronis</a:t>
            </a:r>
            <a:endParaRPr lang="en-US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Raven tells Apollo anyway, and he kills 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Coronis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 and turns raven black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Ocyrhoe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89697"/>
            <a:ext cx="4191000" cy="4800600"/>
          </a:xfrm>
        </p:spPr>
        <p:txBody>
          <a:bodyPr/>
          <a:lstStyle/>
          <a:p>
            <a:r>
              <a:rPr lang="en-US" dirty="0" smtClean="0"/>
              <a:t>Apollo rescues </a:t>
            </a:r>
            <a:r>
              <a:rPr lang="en-US" dirty="0" err="1" smtClean="0"/>
              <a:t>Coronis</a:t>
            </a:r>
            <a:r>
              <a:rPr lang="en-US" dirty="0" smtClean="0"/>
              <a:t>’ son (healing god Asclepius) from her womb, and sends him to be raised by the centaur Chiron</a:t>
            </a:r>
          </a:p>
          <a:p>
            <a:r>
              <a:rPr lang="en-US" dirty="0" smtClean="0"/>
              <a:t>Chiron’s daughter </a:t>
            </a:r>
            <a:r>
              <a:rPr lang="en-US" dirty="0" err="1" smtClean="0"/>
              <a:t>Ocyrhoe</a:t>
            </a:r>
            <a:r>
              <a:rPr lang="en-US" dirty="0" smtClean="0"/>
              <a:t> prophesies that Asclepius will become great god, also prophesies father’s death</a:t>
            </a:r>
          </a:p>
          <a:p>
            <a:r>
              <a:rPr lang="en-US" dirty="0" smtClean="0"/>
              <a:t>Punished by being turned into horse</a:t>
            </a:r>
            <a:endParaRPr lang="en-US" dirty="0"/>
          </a:p>
        </p:txBody>
      </p:sp>
      <p:pic>
        <p:nvPicPr>
          <p:cNvPr id="4" name="Picture 3" descr="Ocyrho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11902" y="1219200"/>
            <a:ext cx="3470148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/>
              <a:t>transitions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99279"/>
            <a:ext cx="7696200" cy="437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Chiron grieves</a:t>
            </a:r>
          </a:p>
          <a:p>
            <a:pPr marL="0" indent="0">
              <a:buNone/>
            </a:pP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Begs Apollo for help</a:t>
            </a:r>
          </a:p>
          <a:p>
            <a:pPr marL="0" indent="0">
              <a:buNone/>
            </a:pP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But Apollo is in Thessaly, </a:t>
            </a:r>
          </a:p>
          <a:p>
            <a:pPr marL="0" indent="0">
              <a:buNone/>
            </a:pP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falling in love with Prince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Admetus</a:t>
            </a:r>
            <a:endParaRPr lang="en-US" sz="32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720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Mercury and </a:t>
            </a:r>
            <a:r>
              <a:rPr lang="en-US" dirty="0" err="1" smtClean="0"/>
              <a:t>Battus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9600"/>
            <a:ext cx="41910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Variant of the story in the </a:t>
            </a:r>
            <a:r>
              <a:rPr lang="en-US" i="1" dirty="0" smtClean="0"/>
              <a:t>Homeric Hymn to Hermes</a:t>
            </a:r>
            <a:r>
              <a:rPr lang="en-US" dirty="0" smtClean="0"/>
              <a:t>, where Hermes steals Apollo’s cattle as baby</a:t>
            </a:r>
          </a:p>
          <a:p>
            <a:r>
              <a:rPr lang="en-US" dirty="0" smtClean="0"/>
              <a:t>Here, Apollo is playing the </a:t>
            </a:r>
            <a:r>
              <a:rPr lang="en-US" dirty="0" err="1" smtClean="0"/>
              <a:t>lovestruck</a:t>
            </a:r>
            <a:r>
              <a:rPr lang="en-US" dirty="0" smtClean="0"/>
              <a:t> shepherd, and doesn’t notice his flocks are missing</a:t>
            </a:r>
          </a:p>
          <a:p>
            <a:r>
              <a:rPr lang="en-US" dirty="0" smtClean="0"/>
              <a:t>Mercury steals the cattle, bribes herdsman </a:t>
            </a:r>
            <a:r>
              <a:rPr lang="en-US" dirty="0" err="1" smtClean="0"/>
              <a:t>Battus</a:t>
            </a:r>
            <a:r>
              <a:rPr lang="en-US" dirty="0" smtClean="0"/>
              <a:t> not to tell</a:t>
            </a:r>
          </a:p>
          <a:p>
            <a:r>
              <a:rPr lang="en-US" dirty="0" err="1" smtClean="0"/>
              <a:t>Battus</a:t>
            </a:r>
            <a:r>
              <a:rPr lang="en-US" dirty="0" smtClean="0"/>
              <a:t> says he’ll be as silent as a stone</a:t>
            </a:r>
          </a:p>
          <a:p>
            <a:r>
              <a:rPr lang="en-US" dirty="0" smtClean="0"/>
              <a:t>Minutes later, Mercury returns in disguise, and </a:t>
            </a:r>
            <a:r>
              <a:rPr lang="en-US" dirty="0" err="1" smtClean="0"/>
              <a:t>sucessfully</a:t>
            </a:r>
            <a:r>
              <a:rPr lang="en-US" dirty="0" smtClean="0"/>
              <a:t> bribes </a:t>
            </a:r>
            <a:r>
              <a:rPr lang="en-US" dirty="0" err="1" smtClean="0"/>
              <a:t>Battus</a:t>
            </a:r>
            <a:r>
              <a:rPr lang="en-US" dirty="0" smtClean="0"/>
              <a:t> into revealing where the cattle are</a:t>
            </a:r>
          </a:p>
          <a:p>
            <a:r>
              <a:rPr lang="en-US" dirty="0" smtClean="0"/>
              <a:t>Mercury turns </a:t>
            </a:r>
            <a:r>
              <a:rPr lang="en-US" dirty="0" err="1" smtClean="0"/>
              <a:t>Battus</a:t>
            </a:r>
            <a:r>
              <a:rPr lang="en-US" dirty="0" smtClean="0"/>
              <a:t> into stone</a:t>
            </a:r>
            <a:endParaRPr lang="en-US" dirty="0"/>
          </a:p>
        </p:txBody>
      </p:sp>
      <p:pic>
        <p:nvPicPr>
          <p:cNvPr id="4" name="Picture 3" descr="MercuryBattusJacobPyna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1219200"/>
            <a:ext cx="3566827" cy="270986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/>
              <a:t>transitions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99279"/>
            <a:ext cx="7696200" cy="437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Mercury leaves for Athens…</a:t>
            </a:r>
          </a:p>
        </p:txBody>
      </p:sp>
    </p:spTree>
    <p:extLst>
      <p:ext uri="{BB962C8B-B14F-4D97-AF65-F5344CB8AC3E}">
        <p14:creationId xmlns:p14="http://schemas.microsoft.com/office/powerpoint/2010/main" val="2156283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Aglauros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343400" cy="31242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Meanwhile, Mercury falls in love with another Athenian princess, </a:t>
            </a:r>
            <a:r>
              <a:rPr lang="en-US" sz="1800" dirty="0" err="1" smtClean="0"/>
              <a:t>Herse</a:t>
            </a:r>
            <a:r>
              <a:rPr lang="en-US" sz="1800" dirty="0" smtClean="0"/>
              <a:t>, at festival of Minerva</a:t>
            </a:r>
          </a:p>
          <a:p>
            <a:r>
              <a:rPr lang="en-US" sz="1800" dirty="0" smtClean="0"/>
              <a:t>Gets her sister </a:t>
            </a:r>
            <a:r>
              <a:rPr lang="en-US" sz="1800" dirty="0" err="1" smtClean="0"/>
              <a:t>Aglauros</a:t>
            </a:r>
            <a:r>
              <a:rPr lang="en-US" sz="1800" dirty="0" smtClean="0"/>
              <a:t> to help him, she demands money</a:t>
            </a:r>
          </a:p>
          <a:p>
            <a:r>
              <a:rPr lang="en-US" sz="1800" dirty="0" smtClean="0"/>
              <a:t>Minerva angry, sends Fury to make </a:t>
            </a:r>
            <a:r>
              <a:rPr lang="en-US" sz="1800" dirty="0" err="1" smtClean="0"/>
              <a:t>Aglauros</a:t>
            </a:r>
            <a:r>
              <a:rPr lang="en-US" sz="1800" dirty="0" smtClean="0"/>
              <a:t> jealous</a:t>
            </a:r>
          </a:p>
          <a:p>
            <a:r>
              <a:rPr lang="en-US" sz="1800" dirty="0" smtClean="0"/>
              <a:t>Jealousy turns </a:t>
            </a:r>
            <a:r>
              <a:rPr lang="en-US" sz="1800" dirty="0" err="1" smtClean="0"/>
              <a:t>Aglauros</a:t>
            </a:r>
            <a:r>
              <a:rPr lang="en-US" sz="1800" dirty="0" smtClean="0"/>
              <a:t> to stone</a:t>
            </a:r>
            <a:endParaRPr lang="en-US" sz="1800" dirty="0"/>
          </a:p>
        </p:txBody>
      </p:sp>
      <p:pic>
        <p:nvPicPr>
          <p:cNvPr id="4" name="Picture 3" descr="envy05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657350"/>
            <a:ext cx="34290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/>
              <a:t>transitions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99279"/>
            <a:ext cx="7696200" cy="437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Mercury returns to the heavens,</a:t>
            </a:r>
          </a:p>
          <a:p>
            <a:pPr marL="0" indent="0">
              <a:buNone/>
            </a:pP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Where Jove asks for a favor…</a:t>
            </a:r>
          </a:p>
        </p:txBody>
      </p:sp>
    </p:spTree>
    <p:extLst>
      <p:ext uri="{BB962C8B-B14F-4D97-AF65-F5344CB8AC3E}">
        <p14:creationId xmlns:p14="http://schemas.microsoft.com/office/powerpoint/2010/main" val="2165963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Jupiter and Europa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4191000" cy="4953000"/>
          </a:xfrm>
        </p:spPr>
        <p:txBody>
          <a:bodyPr/>
          <a:lstStyle/>
          <a:p>
            <a:r>
              <a:rPr lang="en-US" dirty="0" smtClean="0"/>
              <a:t>Jupiter falls in love with </a:t>
            </a:r>
            <a:r>
              <a:rPr lang="en-US" dirty="0" err="1" smtClean="0"/>
              <a:t>Europa</a:t>
            </a:r>
            <a:r>
              <a:rPr lang="en-US" dirty="0" smtClean="0"/>
              <a:t>, disguises himself as beautiful bull to get close to her.</a:t>
            </a:r>
          </a:p>
          <a:p>
            <a:r>
              <a:rPr lang="en-US" dirty="0" smtClean="0"/>
              <a:t>Carries her away from </a:t>
            </a:r>
            <a:r>
              <a:rPr lang="en-US" dirty="0" err="1" smtClean="0"/>
              <a:t>Tyre</a:t>
            </a:r>
            <a:r>
              <a:rPr lang="en-US" dirty="0" smtClean="0"/>
              <a:t> (modern Lebanon) to Crete on his back</a:t>
            </a:r>
          </a:p>
          <a:p>
            <a:r>
              <a:rPr lang="en-US" dirty="0" smtClean="0"/>
              <a:t>Seduces her there</a:t>
            </a:r>
            <a:endParaRPr lang="en-US" dirty="0"/>
          </a:p>
        </p:txBody>
      </p:sp>
      <p:pic>
        <p:nvPicPr>
          <p:cNvPr id="4" name="Picture 3" descr="europa-being-carried-off-by-jupiter-metamorphosed-into-a-bull-pierre-gober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62226" y="1443252"/>
            <a:ext cx="4013960" cy="31241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Question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What is the name of the many-eyed creature Juno sends to guard Io?</a:t>
            </a:r>
          </a:p>
          <a:p>
            <a:pPr marL="457200" indent="-457200">
              <a:buAutoNum type="alphaLcPeriod"/>
            </a:pPr>
            <a:r>
              <a:rPr lang="en-US" dirty="0" smtClean="0"/>
              <a:t>Kraken</a:t>
            </a:r>
          </a:p>
          <a:p>
            <a:pPr marL="457200" indent="-457200">
              <a:buAutoNum type="alphaLcPeriod"/>
            </a:pPr>
            <a:r>
              <a:rPr lang="en-US" dirty="0" smtClean="0"/>
              <a:t>Hydra</a:t>
            </a:r>
          </a:p>
          <a:p>
            <a:pPr marL="457200" indent="-457200">
              <a:buAutoNum type="alphaLcPeriod"/>
            </a:pPr>
            <a:r>
              <a:rPr lang="en-US" dirty="0" smtClean="0"/>
              <a:t>Cerberus</a:t>
            </a:r>
          </a:p>
          <a:p>
            <a:pPr marL="457200" indent="-457200">
              <a:buAutoNum type="alphaLcPeriod"/>
            </a:pPr>
            <a:r>
              <a:rPr lang="en-US" dirty="0" smtClean="0"/>
              <a:t>Argos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23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/>
              <a:t>transitions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99279"/>
            <a:ext cx="7696200" cy="437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Europa’s father sends her brother Cadmus to look for her…</a:t>
            </a:r>
          </a:p>
          <a:p>
            <a:pPr marL="0" indent="0">
              <a:buNone/>
            </a:pPr>
            <a:endParaRPr lang="en-US" sz="32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13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What is the name of the woman who loves Narcissus?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Salmacis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Myrrha</a:t>
            </a:r>
          </a:p>
          <a:p>
            <a:pPr marL="457200" indent="-457200">
              <a:buAutoNum type="alphaLcPeriod"/>
            </a:pPr>
            <a:r>
              <a:rPr lang="en-US" dirty="0" err="1" smtClean="0"/>
              <a:t>Leucothoe</a:t>
            </a:r>
            <a:endParaRPr lang="en-US" dirty="0" smtClean="0"/>
          </a:p>
          <a:p>
            <a:pPr marL="457200" indent="-457200">
              <a:buAutoNum type="alphaLcPeriod"/>
            </a:pPr>
            <a:r>
              <a:rPr lang="en-US" dirty="0" smtClean="0"/>
              <a:t>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0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Theban Cycle</a:t>
            </a:r>
            <a:endParaRPr lang="en-US" dirty="0"/>
          </a:p>
        </p:txBody>
      </p:sp>
      <p:pic>
        <p:nvPicPr>
          <p:cNvPr id="4" name="Content Placeholder 3" descr="Archaic Greek Black-figure vase painting" title="Cadmus and the serp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838200"/>
            <a:ext cx="3879057" cy="42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7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Cadmus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501" y="609600"/>
            <a:ext cx="60198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Sent by </a:t>
            </a:r>
            <a:r>
              <a:rPr lang="en-US" dirty="0" err="1" smtClean="0"/>
              <a:t>Europa’s</a:t>
            </a:r>
            <a:r>
              <a:rPr lang="en-US" dirty="0" smtClean="0"/>
              <a:t> father to look for her</a:t>
            </a:r>
          </a:p>
          <a:p>
            <a:r>
              <a:rPr lang="en-US" dirty="0" smtClean="0"/>
              <a:t>Ends up founding Thebes:</a:t>
            </a:r>
          </a:p>
          <a:p>
            <a:pPr lvl="1"/>
            <a:r>
              <a:rPr lang="en-US" dirty="0" smtClean="0"/>
              <a:t>Slays serpent</a:t>
            </a:r>
          </a:p>
          <a:p>
            <a:pPr lvl="1"/>
            <a:r>
              <a:rPr lang="en-US" dirty="0" smtClean="0"/>
              <a:t>On Minerva’s instructions, plants serpent’s teeth in soil</a:t>
            </a:r>
          </a:p>
          <a:p>
            <a:pPr lvl="1"/>
            <a:r>
              <a:rPr lang="en-US" dirty="0" smtClean="0"/>
              <a:t>A race of warriors (“</a:t>
            </a:r>
            <a:r>
              <a:rPr lang="en-US" dirty="0" err="1" smtClean="0"/>
              <a:t>Spartoi</a:t>
            </a:r>
            <a:r>
              <a:rPr lang="en-US" dirty="0" smtClean="0"/>
              <a:t>”) are born</a:t>
            </a:r>
          </a:p>
          <a:p>
            <a:pPr lvl="1"/>
            <a:r>
              <a:rPr lang="en-US" dirty="0" smtClean="0"/>
              <a:t>Most of them immediately die in battle</a:t>
            </a:r>
          </a:p>
          <a:p>
            <a:pPr lvl="1"/>
            <a:r>
              <a:rPr lang="en-US" dirty="0" smtClean="0"/>
              <a:t>Five survive to rule Thebes</a:t>
            </a:r>
          </a:p>
          <a:p>
            <a:pPr lvl="1"/>
            <a:r>
              <a:rPr lang="en-US" dirty="0" smtClean="0"/>
              <a:t>Cadmus marries </a:t>
            </a:r>
            <a:r>
              <a:rPr lang="en-US" dirty="0" err="1" smtClean="0"/>
              <a:t>Harmonia</a:t>
            </a:r>
            <a:r>
              <a:rPr lang="en-US" dirty="0" smtClean="0"/>
              <a:t>, daughter of Mars and Venus</a:t>
            </a:r>
            <a:endParaRPr lang="en-US" dirty="0"/>
          </a:p>
        </p:txBody>
      </p:sp>
      <p:pic>
        <p:nvPicPr>
          <p:cNvPr id="4" name="Picture 3" descr="sparto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8937" y="617561"/>
            <a:ext cx="1609725" cy="2402575"/>
          </a:xfrm>
          <a:prstGeom prst="rect">
            <a:avLst/>
          </a:prstGeom>
        </p:spPr>
      </p:pic>
      <p:pic>
        <p:nvPicPr>
          <p:cNvPr id="5" name="Picture 4" descr="cadmus-and-harmonia-and-the-thrice-ploughed-field-artsystem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7800" y="3423882"/>
            <a:ext cx="2087052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3.Diana and </a:t>
            </a:r>
            <a:r>
              <a:rPr lang="en-US" dirty="0" err="1" smtClean="0"/>
              <a:t>Actaeon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181600" cy="2819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All seems to be going well for Cadmus</a:t>
            </a:r>
          </a:p>
          <a:p>
            <a:r>
              <a:rPr lang="en-US" sz="1800" dirty="0" smtClean="0"/>
              <a:t>One day, his grandson </a:t>
            </a:r>
            <a:r>
              <a:rPr lang="en-US" sz="1800" dirty="0" err="1" smtClean="0"/>
              <a:t>Actaeon</a:t>
            </a:r>
            <a:r>
              <a:rPr lang="en-US" sz="1800" dirty="0" smtClean="0"/>
              <a:t> is out hunting</a:t>
            </a:r>
          </a:p>
          <a:p>
            <a:r>
              <a:rPr lang="en-US" sz="1800" dirty="0" smtClean="0"/>
              <a:t>Runs across Diana and her nymphs bathing</a:t>
            </a:r>
          </a:p>
          <a:p>
            <a:r>
              <a:rPr lang="en-US" sz="1800" dirty="0" smtClean="0"/>
              <a:t>Furious, Diana turns </a:t>
            </a:r>
            <a:r>
              <a:rPr lang="en-US" sz="1800" dirty="0" err="1" smtClean="0"/>
              <a:t>Actaeon</a:t>
            </a:r>
            <a:r>
              <a:rPr lang="en-US" sz="1800" dirty="0" smtClean="0"/>
              <a:t> into stag</a:t>
            </a:r>
          </a:p>
          <a:p>
            <a:r>
              <a:rPr lang="en-US" sz="1800" dirty="0" err="1" smtClean="0"/>
              <a:t>Actaeon</a:t>
            </a:r>
            <a:r>
              <a:rPr lang="en-US" sz="1800" dirty="0" smtClean="0"/>
              <a:t> torn to pieces by his own hunting dogs</a:t>
            </a:r>
          </a:p>
          <a:p>
            <a:r>
              <a:rPr lang="en-US" sz="1800" dirty="0" smtClean="0"/>
              <a:t>Is this just? Ovid asks</a:t>
            </a:r>
            <a:endParaRPr lang="en-US" sz="1800" dirty="0"/>
          </a:p>
        </p:txBody>
      </p:sp>
      <p:pic>
        <p:nvPicPr>
          <p:cNvPr id="4" name="Picture 3" descr="diana_acteon_titia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2045" y="515183"/>
            <a:ext cx="2724150" cy="2528695"/>
          </a:xfrm>
          <a:prstGeom prst="rect">
            <a:avLst/>
          </a:prstGeom>
        </p:spPr>
      </p:pic>
      <p:pic>
        <p:nvPicPr>
          <p:cNvPr id="5" name="Picture 4" descr="diana_actaeon_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2045" y="3255360"/>
            <a:ext cx="2729837" cy="214224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Semele and Bacchus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4724400" cy="48006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Cf. the </a:t>
            </a:r>
            <a:r>
              <a:rPr lang="en-US" sz="1600" i="1" dirty="0" err="1" smtClean="0"/>
              <a:t>Bacchae</a:t>
            </a:r>
            <a:endParaRPr lang="en-US" sz="1600" dirty="0" smtClean="0"/>
          </a:p>
          <a:p>
            <a:r>
              <a:rPr lang="en-US" sz="1600" dirty="0" smtClean="0"/>
              <a:t>Yet </a:t>
            </a:r>
            <a:r>
              <a:rPr lang="en-US" sz="1600" i="1" dirty="0" smtClean="0"/>
              <a:t>another</a:t>
            </a:r>
            <a:r>
              <a:rPr lang="en-US" sz="1600" dirty="0" smtClean="0"/>
              <a:t> mortal woman Jupiter falls in love with</a:t>
            </a:r>
          </a:p>
          <a:p>
            <a:r>
              <a:rPr lang="en-US" sz="1600" dirty="0" smtClean="0"/>
              <a:t>This time, Juno makes the girl wonder if the man she’s sleeping with is really Jupiter</a:t>
            </a:r>
          </a:p>
          <a:p>
            <a:r>
              <a:rPr lang="en-US" sz="1600" dirty="0" smtClean="0"/>
              <a:t>Juno persuades </a:t>
            </a:r>
            <a:r>
              <a:rPr lang="en-US" sz="1600" dirty="0" err="1" smtClean="0"/>
              <a:t>Semele</a:t>
            </a:r>
            <a:r>
              <a:rPr lang="en-US" sz="1600" dirty="0" smtClean="0"/>
              <a:t> to get Jupiter to have sex with her as himself</a:t>
            </a:r>
          </a:p>
          <a:p>
            <a:r>
              <a:rPr lang="en-US" sz="1600" dirty="0" smtClean="0"/>
              <a:t>This fries </a:t>
            </a:r>
            <a:r>
              <a:rPr lang="en-US" sz="1600" dirty="0" err="1" smtClean="0"/>
              <a:t>Semele</a:t>
            </a:r>
            <a:r>
              <a:rPr lang="en-US" sz="1600" dirty="0" smtClean="0"/>
              <a:t> to a crisp</a:t>
            </a:r>
          </a:p>
          <a:p>
            <a:r>
              <a:rPr lang="en-US" sz="1600" dirty="0" smtClean="0"/>
              <a:t>The infant Dionysus is brought to term on Jupiter’s thigh</a:t>
            </a:r>
            <a:endParaRPr lang="en-US" sz="1600" dirty="0"/>
          </a:p>
        </p:txBody>
      </p:sp>
      <p:pic>
        <p:nvPicPr>
          <p:cNvPr id="4" name="Picture 3" descr="0338-0030_jupiter_und_seme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609600"/>
            <a:ext cx="351129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/>
              <a:t>transitions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99279"/>
            <a:ext cx="7696200" cy="437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While Bacchus is being raised on earth, Jupiter and Juno get talking…</a:t>
            </a:r>
          </a:p>
        </p:txBody>
      </p:sp>
    </p:spTree>
    <p:extLst>
      <p:ext uri="{BB962C8B-B14F-4D97-AF65-F5344CB8AC3E}">
        <p14:creationId xmlns:p14="http://schemas.microsoft.com/office/powerpoint/2010/main" val="2982622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Tiresias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22" y="540793"/>
            <a:ext cx="4191000" cy="48768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Jupiter and Juno debate whether men or women enjoy sex more</a:t>
            </a:r>
          </a:p>
          <a:p>
            <a:r>
              <a:rPr lang="en-US" sz="1800" dirty="0" smtClean="0"/>
              <a:t>They decide to ask </a:t>
            </a:r>
            <a:r>
              <a:rPr lang="en-US" sz="1800" dirty="0" err="1" smtClean="0"/>
              <a:t>Tiresias</a:t>
            </a:r>
            <a:r>
              <a:rPr lang="en-US" sz="1800" dirty="0" smtClean="0"/>
              <a:t>, who should know because he’s lived as both genders after twice watching snakes copulate and hitting them with stick</a:t>
            </a:r>
          </a:p>
          <a:p>
            <a:r>
              <a:rPr lang="en-US" sz="1800" dirty="0" smtClean="0"/>
              <a:t>He says women get most of the pleasure</a:t>
            </a:r>
          </a:p>
          <a:p>
            <a:r>
              <a:rPr lang="en-US" sz="1800" dirty="0" smtClean="0"/>
              <a:t>Juno blinds him</a:t>
            </a:r>
          </a:p>
          <a:p>
            <a:r>
              <a:rPr lang="en-US" sz="1800" dirty="0" smtClean="0"/>
              <a:t>Jupiter makes him a prophet</a:t>
            </a:r>
            <a:endParaRPr lang="en-US" sz="1800" dirty="0"/>
          </a:p>
        </p:txBody>
      </p:sp>
      <p:pic>
        <p:nvPicPr>
          <p:cNvPr id="4" name="Picture 3" descr="tiresias-ii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3529" y="1219200"/>
            <a:ext cx="3947279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/>
              <a:t>transitions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99279"/>
            <a:ext cx="7696200" cy="437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first to consult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Teiresias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is the nymph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Liriope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She has a son, Narcissus…</a:t>
            </a:r>
          </a:p>
        </p:txBody>
      </p:sp>
    </p:spTree>
    <p:extLst>
      <p:ext uri="{BB962C8B-B14F-4D97-AF65-F5344CB8AC3E}">
        <p14:creationId xmlns:p14="http://schemas.microsoft.com/office/powerpoint/2010/main" val="1082790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Narcissus and Echo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14350"/>
            <a:ext cx="43434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Segue: Narcissus’ mother asks </a:t>
            </a:r>
            <a:r>
              <a:rPr lang="en-US" dirty="0" err="1" smtClean="0"/>
              <a:t>Tiresias</a:t>
            </a:r>
            <a:r>
              <a:rPr lang="en-US" dirty="0" smtClean="0"/>
              <a:t> to prophecy her son’s fate, he replies that he’ll have a long life if he doesn’t know himself</a:t>
            </a:r>
          </a:p>
          <a:p>
            <a:r>
              <a:rPr lang="en-US" dirty="0" smtClean="0"/>
              <a:t>Narcissus grows up to be beautiful, desired by men and women everywhere</a:t>
            </a:r>
          </a:p>
          <a:p>
            <a:r>
              <a:rPr lang="en-US" dirty="0" smtClean="0"/>
              <a:t>Finally one boy curses Narcissus to fall in love with self</a:t>
            </a:r>
          </a:p>
          <a:p>
            <a:r>
              <a:rPr lang="en-US" dirty="0" smtClean="0"/>
              <a:t>Stares at reflection in pool till he wastes away, becomes narcissus flower</a:t>
            </a:r>
          </a:p>
          <a:p>
            <a:r>
              <a:rPr lang="en-US" dirty="0" smtClean="0"/>
              <a:t>Meanwhile, the nymph Echo is raped by Jupiter</a:t>
            </a:r>
          </a:p>
          <a:p>
            <a:r>
              <a:rPr lang="en-US" dirty="0" smtClean="0"/>
              <a:t>Juno punishes her by only being able to repeat what other people say</a:t>
            </a:r>
          </a:p>
          <a:p>
            <a:r>
              <a:rPr lang="en-US" dirty="0" smtClean="0"/>
              <a:t>She falls in love with Narcissus, and wastes away to an echo while he wastes away as well</a:t>
            </a:r>
          </a:p>
          <a:p>
            <a:pPr marL="91440" indent="0">
              <a:buNone/>
            </a:pPr>
            <a:r>
              <a:rPr lang="en-US" dirty="0" smtClean="0"/>
              <a:t>“He bolted, shouting “Keep your arms from me!</a:t>
            </a:r>
            <a:br>
              <a:rPr lang="en-US" dirty="0" smtClean="0"/>
            </a:br>
            <a:r>
              <a:rPr lang="en-US" dirty="0" smtClean="0"/>
              <a:t>Be off! I’ll die before I yield to you.”</a:t>
            </a:r>
            <a:br>
              <a:rPr lang="en-US" dirty="0" smtClean="0"/>
            </a:br>
            <a:r>
              <a:rPr lang="en-US" dirty="0" smtClean="0"/>
              <a:t>And all she answered was “I yield to you.”</a:t>
            </a:r>
            <a:endParaRPr lang="en-US" dirty="0"/>
          </a:p>
        </p:txBody>
      </p:sp>
      <p:pic>
        <p:nvPicPr>
          <p:cNvPr id="4" name="Picture 3" descr="echo_and_narcissus-hu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609600"/>
            <a:ext cx="3929623" cy="2286000"/>
          </a:xfrm>
          <a:prstGeom prst="rect">
            <a:avLst/>
          </a:prstGeom>
        </p:spPr>
      </p:pic>
      <p:pic>
        <p:nvPicPr>
          <p:cNvPr id="5" name="Picture 4" descr="wallpaper-narcissus-echo-revo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2990850"/>
            <a:ext cx="381000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498" y="513497"/>
            <a:ext cx="4639101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43 BC-17 AD</a:t>
            </a:r>
          </a:p>
          <a:p>
            <a:r>
              <a:rPr lang="en-US" dirty="0" smtClean="0"/>
              <a:t>From wealthy provincial family</a:t>
            </a:r>
          </a:p>
          <a:p>
            <a:r>
              <a:rPr lang="en-US" dirty="0" smtClean="0"/>
              <a:t>Wrote didactic poetry about love (</a:t>
            </a:r>
            <a:r>
              <a:rPr lang="en-US" i="1" dirty="0" err="1" smtClean="0"/>
              <a:t>Amores</a:t>
            </a:r>
            <a:r>
              <a:rPr lang="en-US" dirty="0" smtClean="0"/>
              <a:t>, </a:t>
            </a:r>
            <a:r>
              <a:rPr lang="en-US" i="1" dirty="0" err="1" smtClean="0"/>
              <a:t>Ars</a:t>
            </a:r>
            <a:r>
              <a:rPr lang="en-US" i="1" dirty="0" smtClean="0"/>
              <a:t> </a:t>
            </a:r>
            <a:r>
              <a:rPr lang="en-US" i="1" dirty="0" err="1" smtClean="0"/>
              <a:t>Amatoria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Exiled in 8 AD for “</a:t>
            </a:r>
            <a:r>
              <a:rPr lang="en-US" i="1" dirty="0" err="1" smtClean="0"/>
              <a:t>carmen</a:t>
            </a:r>
            <a:r>
              <a:rPr lang="en-US" i="1" dirty="0" smtClean="0"/>
              <a:t> et error</a:t>
            </a:r>
            <a:r>
              <a:rPr lang="en-US" dirty="0" smtClean="0"/>
              <a:t>” (“a poem and a mistake”)</a:t>
            </a:r>
          </a:p>
          <a:p>
            <a:r>
              <a:rPr lang="en-US" dirty="0" smtClean="0"/>
              <a:t>Wrote poetry from exile in modern Romania</a:t>
            </a:r>
          </a:p>
        </p:txBody>
      </p:sp>
      <p:pic>
        <p:nvPicPr>
          <p:cNvPr id="6" name="Picture 5" descr="ovid48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1371600"/>
            <a:ext cx="3695700" cy="241023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/>
              <a:t>transitions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99279"/>
            <a:ext cx="7696200" cy="437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only one who doesn’t praise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Teiresias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’ ability as a prophet is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Pentheus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0" indent="0">
              <a:buNone/>
            </a:pPr>
            <a:endParaRPr lang="en-US" sz="32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85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</a:t>
            </a:r>
            <a:r>
              <a:rPr lang="en-US" dirty="0" err="1" smtClean="0"/>
              <a:t>Pentheus</a:t>
            </a:r>
            <a:r>
              <a:rPr lang="en-US" dirty="0" smtClean="0"/>
              <a:t> and Bacchus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65245"/>
            <a:ext cx="43434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Cf. the </a:t>
            </a:r>
            <a:r>
              <a:rPr lang="en-US" i="1" dirty="0" err="1" smtClean="0"/>
              <a:t>Bacchae</a:t>
            </a:r>
            <a:r>
              <a:rPr lang="en-US" dirty="0" smtClean="0"/>
              <a:t>, again</a:t>
            </a:r>
          </a:p>
          <a:p>
            <a:r>
              <a:rPr lang="en-US" dirty="0" smtClean="0"/>
              <a:t>Instead of holding Bacchus himself prisoner, in this version </a:t>
            </a:r>
            <a:r>
              <a:rPr lang="en-US" dirty="0" err="1" smtClean="0"/>
              <a:t>Pentheus</a:t>
            </a:r>
            <a:r>
              <a:rPr lang="en-US" dirty="0" smtClean="0"/>
              <a:t> captures a former sailor, who tells story of Bacchus overwhelming a ship of men who try to kidnap him; they’re turned into dolphins (cf. </a:t>
            </a:r>
            <a:r>
              <a:rPr lang="en-US" i="1" dirty="0" smtClean="0"/>
              <a:t>Homeric Hymn to Dionysus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Pentheus</a:t>
            </a:r>
            <a:r>
              <a:rPr lang="en-US" dirty="0" smtClean="0"/>
              <a:t>’ prisoner escapes; </a:t>
            </a:r>
            <a:r>
              <a:rPr lang="en-US" dirty="0" err="1" smtClean="0"/>
              <a:t>Pentheus</a:t>
            </a:r>
            <a:r>
              <a:rPr lang="en-US" dirty="0" smtClean="0"/>
              <a:t> ripped to shreds by mother and aunts</a:t>
            </a:r>
            <a:endParaRPr lang="en-US" dirty="0"/>
          </a:p>
        </p:txBody>
      </p:sp>
      <p:pic>
        <p:nvPicPr>
          <p:cNvPr id="4" name="Picture 3" descr="pentheus_Pompe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5773" y="844645"/>
            <a:ext cx="3810000" cy="431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918704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3. The Daughters of </a:t>
            </a:r>
            <a:r>
              <a:rPr lang="en-US" dirty="0" err="1" smtClean="0"/>
              <a:t>Minyas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4191000" cy="4953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only women in Thebes who </a:t>
            </a:r>
            <a:r>
              <a:rPr lang="en-US" sz="1800" i="1" dirty="0" smtClean="0"/>
              <a:t>still</a:t>
            </a:r>
            <a:r>
              <a:rPr lang="en-US" sz="1800" dirty="0" smtClean="0"/>
              <a:t> refuse to worship Dionysus</a:t>
            </a:r>
          </a:p>
          <a:p>
            <a:r>
              <a:rPr lang="en-US" sz="1800" dirty="0" smtClean="0"/>
              <a:t>They keep weaving (activity associated with Minerva) and, as they weave, they tell stories (obscure stories in particular):</a:t>
            </a:r>
          </a:p>
          <a:p>
            <a:pPr lvl="1"/>
            <a:r>
              <a:rPr lang="en-US" sz="1600" dirty="0" err="1" smtClean="0"/>
              <a:t>Pyramus</a:t>
            </a:r>
            <a:r>
              <a:rPr lang="en-US" sz="1600" dirty="0" smtClean="0"/>
              <a:t> and </a:t>
            </a:r>
            <a:r>
              <a:rPr lang="en-US" sz="1600" dirty="0" err="1" smtClean="0"/>
              <a:t>Thisbe</a:t>
            </a:r>
            <a:endParaRPr lang="en-US" sz="1600" dirty="0" smtClean="0"/>
          </a:p>
          <a:p>
            <a:pPr lvl="1"/>
            <a:r>
              <a:rPr lang="en-US" sz="1600" dirty="0" smtClean="0"/>
              <a:t>The Sun in love with </a:t>
            </a:r>
            <a:r>
              <a:rPr lang="en-US" sz="1600" dirty="0" err="1" smtClean="0"/>
              <a:t>Leucothoe</a:t>
            </a:r>
            <a:endParaRPr lang="en-US" sz="1600" dirty="0" smtClean="0"/>
          </a:p>
          <a:p>
            <a:pPr lvl="1"/>
            <a:r>
              <a:rPr lang="en-US" sz="1600" dirty="0" err="1" smtClean="0"/>
              <a:t>Salmacis</a:t>
            </a:r>
            <a:r>
              <a:rPr lang="en-US" sz="1600" dirty="0" smtClean="0"/>
              <a:t> and Hermaphroditus</a:t>
            </a:r>
            <a:endParaRPr lang="en-US" sz="1600" dirty="0"/>
          </a:p>
          <a:p>
            <a:pPr marL="320040" lvl="1" indent="0">
              <a:buNone/>
            </a:pPr>
            <a:endParaRPr lang="en-US" sz="1600" dirty="0" smtClean="0"/>
          </a:p>
          <a:p>
            <a:r>
              <a:rPr lang="en-US" sz="1800" dirty="0" smtClean="0"/>
              <a:t>They’re thus doing what should be good womanly things, but because they ignore Dionysus they’re turned into bats</a:t>
            </a:r>
            <a:endParaRPr lang="en-US" sz="1800" dirty="0"/>
          </a:p>
        </p:txBody>
      </p:sp>
      <p:pic>
        <p:nvPicPr>
          <p:cNvPr id="4" name="Picture 3" descr="Picasso daughte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609600"/>
            <a:ext cx="334670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Pyramus</a:t>
            </a:r>
            <a:r>
              <a:rPr lang="en-US" dirty="0" smtClean="0"/>
              <a:t> and </a:t>
            </a:r>
            <a:r>
              <a:rPr lang="en-US" dirty="0" err="1" smtClean="0"/>
              <a:t>Thisbe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52500"/>
            <a:ext cx="5562600" cy="49530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Familiar story to us, thanks to Shakespeare</a:t>
            </a:r>
          </a:p>
          <a:p>
            <a:r>
              <a:rPr lang="en-US" sz="1600" dirty="0" err="1" smtClean="0"/>
              <a:t>Pyramus</a:t>
            </a:r>
            <a:r>
              <a:rPr lang="en-US" sz="1600" dirty="0" smtClean="0"/>
              <a:t> and </a:t>
            </a:r>
            <a:r>
              <a:rPr lang="en-US" sz="1600" dirty="0" err="1" smtClean="0"/>
              <a:t>Thisbe</a:t>
            </a:r>
            <a:r>
              <a:rPr lang="en-US" sz="1600" dirty="0" smtClean="0"/>
              <a:t> are beautiful young couple in Babylon (now Baghdad), who fall in love, but their parents don’t approve</a:t>
            </a:r>
          </a:p>
          <a:p>
            <a:r>
              <a:rPr lang="en-US" sz="1600" dirty="0" smtClean="0"/>
              <a:t>They decide to flee and to meet at </a:t>
            </a:r>
            <a:r>
              <a:rPr lang="en-US" sz="1600" dirty="0" err="1" smtClean="0"/>
              <a:t>Ninus</a:t>
            </a:r>
            <a:r>
              <a:rPr lang="en-US" sz="1600" dirty="0" smtClean="0"/>
              <a:t>’ tomb in Nineveh</a:t>
            </a:r>
          </a:p>
          <a:p>
            <a:r>
              <a:rPr lang="en-US" sz="1600" dirty="0" smtClean="0"/>
              <a:t>When </a:t>
            </a:r>
            <a:r>
              <a:rPr lang="en-US" sz="1600" dirty="0" err="1" smtClean="0"/>
              <a:t>Thisbe</a:t>
            </a:r>
            <a:r>
              <a:rPr lang="en-US" sz="1600" dirty="0" smtClean="0"/>
              <a:t> gets there, a lioness charges her and gets her shawl; she escapes, but the bloody shawl is left behind</a:t>
            </a:r>
          </a:p>
          <a:p>
            <a:r>
              <a:rPr lang="en-US" sz="1600" dirty="0" err="1" smtClean="0"/>
              <a:t>Pyramus</a:t>
            </a:r>
            <a:r>
              <a:rPr lang="en-US" sz="1600" dirty="0" smtClean="0"/>
              <a:t> finds it, is convinced </a:t>
            </a:r>
            <a:r>
              <a:rPr lang="en-US" sz="1600" dirty="0" err="1" smtClean="0"/>
              <a:t>Thisbe</a:t>
            </a:r>
            <a:r>
              <a:rPr lang="en-US" sz="1600" dirty="0" smtClean="0"/>
              <a:t> is dead, stabs himself</a:t>
            </a:r>
          </a:p>
          <a:p>
            <a:r>
              <a:rPr lang="en-US" sz="1600" dirty="0" err="1" smtClean="0"/>
              <a:t>Thisbe</a:t>
            </a:r>
            <a:r>
              <a:rPr lang="en-US" sz="1600" dirty="0" smtClean="0"/>
              <a:t> returns, sees </a:t>
            </a:r>
            <a:r>
              <a:rPr lang="en-US" sz="1600" dirty="0" err="1" smtClean="0"/>
              <a:t>Pyramus</a:t>
            </a:r>
            <a:r>
              <a:rPr lang="en-US" sz="1600" dirty="0" smtClean="0"/>
              <a:t> die, stabs herself</a:t>
            </a:r>
          </a:p>
          <a:p>
            <a:r>
              <a:rPr lang="en-US" sz="1600" dirty="0" smtClean="0"/>
              <a:t>Mulberry tree’s berries stained red</a:t>
            </a:r>
          </a:p>
        </p:txBody>
      </p:sp>
      <p:pic>
        <p:nvPicPr>
          <p:cNvPr id="4" name="Picture 3" descr="cranach-the-elder-lucas-pyramus-and-thisb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36776" y="1143000"/>
            <a:ext cx="309067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96200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3. The Sun in Love with </a:t>
            </a:r>
            <a:r>
              <a:rPr lang="en-US" sz="4000" dirty="0" err="1" smtClean="0"/>
              <a:t>Leucothoe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4419600" cy="4876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Story begins with retelling of Vulcan’s trap for Venus and Mars’ adultery as told in the </a:t>
            </a:r>
            <a:r>
              <a:rPr lang="en-US" i="1" dirty="0" smtClean="0"/>
              <a:t>Odyssey</a:t>
            </a:r>
            <a:endParaRPr lang="en-US" dirty="0" smtClean="0"/>
          </a:p>
          <a:p>
            <a:r>
              <a:rPr lang="en-US" dirty="0" smtClean="0"/>
              <a:t>It turns out that the Sun was the one who first caught Venus and Mars in the act</a:t>
            </a:r>
          </a:p>
          <a:p>
            <a:r>
              <a:rPr lang="en-US" dirty="0" smtClean="0"/>
              <a:t>In punishment, Venus makes the Sun fall in love with </a:t>
            </a:r>
            <a:r>
              <a:rPr lang="en-US" dirty="0" err="1" smtClean="0"/>
              <a:t>Leucothoe</a:t>
            </a:r>
            <a:endParaRPr lang="en-US" dirty="0" smtClean="0"/>
          </a:p>
          <a:p>
            <a:r>
              <a:rPr lang="en-US" dirty="0" err="1" smtClean="0"/>
              <a:t>Clytie</a:t>
            </a:r>
            <a:r>
              <a:rPr lang="en-US" dirty="0" smtClean="0"/>
              <a:t>, </a:t>
            </a:r>
            <a:r>
              <a:rPr lang="en-US" dirty="0" err="1" smtClean="0"/>
              <a:t>Leucothoe’s</a:t>
            </a:r>
            <a:r>
              <a:rPr lang="en-US" dirty="0" smtClean="0"/>
              <a:t> rival, is jealous and makes sure that </a:t>
            </a:r>
            <a:r>
              <a:rPr lang="en-US" dirty="0" err="1" smtClean="0"/>
              <a:t>Leucothea’s</a:t>
            </a:r>
            <a:r>
              <a:rPr lang="en-US" dirty="0" smtClean="0"/>
              <a:t> father finds out about her dalliance; he buries her alive</a:t>
            </a:r>
          </a:p>
          <a:p>
            <a:r>
              <a:rPr lang="en-US" dirty="0" smtClean="0"/>
              <a:t>She becomes the frankincense tree</a:t>
            </a:r>
            <a:endParaRPr lang="en-US" dirty="0"/>
          </a:p>
        </p:txBody>
      </p:sp>
      <p:pic>
        <p:nvPicPr>
          <p:cNvPr id="4" name="Picture 3" descr="leucotho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225550"/>
            <a:ext cx="3991789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467600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3. </a:t>
            </a:r>
            <a:r>
              <a:rPr lang="en-US" sz="4000" dirty="0" err="1" smtClean="0"/>
              <a:t>Salmacis</a:t>
            </a:r>
            <a:r>
              <a:rPr lang="en-US" sz="4000" dirty="0" smtClean="0"/>
              <a:t> and Hermaphroditus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86202"/>
            <a:ext cx="4876800" cy="4953000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Hermaphroditus</a:t>
            </a:r>
            <a:r>
              <a:rPr lang="en-US" sz="1800" dirty="0" smtClean="0"/>
              <a:t> is another beautiful boy, son of Hermes and Aphrodite</a:t>
            </a:r>
          </a:p>
          <a:p>
            <a:r>
              <a:rPr lang="en-US" sz="1800" dirty="0" err="1" smtClean="0"/>
              <a:t>Salmacis</a:t>
            </a:r>
            <a:r>
              <a:rPr lang="en-US" sz="1800" dirty="0" smtClean="0"/>
              <a:t>, a nymph, falls in love with him</a:t>
            </a:r>
          </a:p>
          <a:p>
            <a:r>
              <a:rPr lang="en-US" sz="1800" dirty="0" smtClean="0"/>
              <a:t>She surprises him while bathing in a pond</a:t>
            </a:r>
          </a:p>
          <a:p>
            <a:r>
              <a:rPr lang="en-US" sz="1800" dirty="0" smtClean="0"/>
              <a:t>They wrestle and he tries to escape her advances</a:t>
            </a:r>
          </a:p>
          <a:p>
            <a:r>
              <a:rPr lang="en-US" sz="1800" dirty="0" smtClean="0"/>
              <a:t>She prays that they be joined in one…</a:t>
            </a:r>
          </a:p>
          <a:p>
            <a:r>
              <a:rPr lang="en-US" sz="1800" dirty="0" smtClean="0"/>
              <a:t>… and they are, both sexes in one body</a:t>
            </a:r>
          </a:p>
          <a:p>
            <a:r>
              <a:rPr lang="en-US" sz="1800" dirty="0" smtClean="0"/>
              <a:t>From then on, that pool changes the gender of those who step in it</a:t>
            </a:r>
          </a:p>
        </p:txBody>
      </p:sp>
      <p:pic>
        <p:nvPicPr>
          <p:cNvPr id="4" name="Picture 3" descr="Borghese_Hermaphroditus_Louvre_Ma231_n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1295401"/>
            <a:ext cx="3505200" cy="234645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Athamas</a:t>
            </a:r>
            <a:r>
              <a:rPr lang="en-US" dirty="0" smtClean="0"/>
              <a:t> and </a:t>
            </a:r>
            <a:r>
              <a:rPr lang="en-US" dirty="0" err="1" smtClean="0"/>
              <a:t>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43" y="603345"/>
            <a:ext cx="4343400" cy="480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Interlude; the daughters of </a:t>
            </a:r>
            <a:r>
              <a:rPr lang="en-US" sz="1800" dirty="0" err="1" smtClean="0"/>
              <a:t>Minyas</a:t>
            </a:r>
            <a:r>
              <a:rPr lang="en-US" sz="1800" dirty="0" smtClean="0"/>
              <a:t> punished for not recognizing Bacchus by transforming into bats</a:t>
            </a:r>
          </a:p>
          <a:p>
            <a:r>
              <a:rPr lang="en-US" sz="1800" dirty="0" smtClean="0"/>
              <a:t>Juno still jealous that Bacchus is now recognized as a god</a:t>
            </a:r>
          </a:p>
          <a:p>
            <a:r>
              <a:rPr lang="en-US" sz="1800" dirty="0" smtClean="0"/>
              <a:t>She makes </a:t>
            </a:r>
            <a:r>
              <a:rPr lang="en-US" sz="1800" dirty="0" err="1" smtClean="0"/>
              <a:t>Ino’s</a:t>
            </a:r>
            <a:r>
              <a:rPr lang="en-US" sz="1800" dirty="0" smtClean="0"/>
              <a:t> husband </a:t>
            </a:r>
            <a:r>
              <a:rPr lang="en-US" sz="1800" dirty="0" err="1" smtClean="0"/>
              <a:t>Athamas</a:t>
            </a:r>
            <a:r>
              <a:rPr lang="en-US" sz="1800" dirty="0" smtClean="0"/>
              <a:t> crazy; he thinks she and kids are lioness and cubs and bashes his own child against rocks</a:t>
            </a:r>
          </a:p>
          <a:p>
            <a:r>
              <a:rPr lang="en-US" sz="1800" dirty="0" smtClean="0"/>
              <a:t>She escapes into sea with other child; the two of them become sea-gods</a:t>
            </a:r>
          </a:p>
          <a:p>
            <a:r>
              <a:rPr lang="en-US" sz="1800" dirty="0" smtClean="0"/>
              <a:t>NB she’s the sea-goddess </a:t>
            </a:r>
            <a:r>
              <a:rPr lang="en-US" sz="1800" dirty="0" err="1" smtClean="0"/>
              <a:t>Leucothea</a:t>
            </a:r>
            <a:r>
              <a:rPr lang="en-US" sz="1800" dirty="0" smtClean="0"/>
              <a:t>, who rescues Odysseus</a:t>
            </a:r>
            <a:endParaRPr lang="en-US" sz="1800" dirty="0"/>
          </a:p>
        </p:txBody>
      </p:sp>
      <p:pic>
        <p:nvPicPr>
          <p:cNvPr id="4" name="Picture 3" descr="131941-athamas FLAXMA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4843" y="1098645"/>
            <a:ext cx="3877969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4572000"/>
            <a:ext cx="7915373" cy="16002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3. The Transformation of Cadmus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840"/>
            <a:ext cx="4343400" cy="4953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Cadmus, despondent at everything that’s happened to his family, prays to be transformed into a snake</a:t>
            </a:r>
          </a:p>
          <a:p>
            <a:r>
              <a:rPr lang="en-US" sz="1800" dirty="0" smtClean="0"/>
              <a:t>He is</a:t>
            </a:r>
          </a:p>
          <a:p>
            <a:r>
              <a:rPr lang="en-US" sz="1800" dirty="0" smtClean="0"/>
              <a:t>So is his wife </a:t>
            </a:r>
            <a:r>
              <a:rPr lang="en-US" sz="1800" dirty="0" err="1" smtClean="0"/>
              <a:t>Harmonia</a:t>
            </a:r>
            <a:endParaRPr lang="en-US" sz="1800" dirty="0"/>
          </a:p>
        </p:txBody>
      </p:sp>
      <p:pic>
        <p:nvPicPr>
          <p:cNvPr id="4" name="Picture 3" descr="Kadmos_drag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1371600"/>
            <a:ext cx="3724373" cy="2709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Question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What’s the name of Andromeda’s mother?</a:t>
            </a:r>
            <a:br>
              <a:rPr lang="en-US" dirty="0" smtClean="0"/>
            </a:br>
            <a:r>
              <a:rPr lang="en-US" dirty="0" smtClean="0"/>
              <a:t>a. Io</a:t>
            </a:r>
          </a:p>
          <a:p>
            <a:pPr marL="0" indent="0">
              <a:buNone/>
            </a:pPr>
            <a:r>
              <a:rPr lang="en-US" dirty="0" smtClean="0"/>
              <a:t>b. Harmonia</a:t>
            </a:r>
          </a:p>
          <a:p>
            <a:pPr marL="0" indent="0">
              <a:buNone/>
            </a:pPr>
            <a:r>
              <a:rPr lang="en-US" dirty="0" smtClean="0"/>
              <a:t>c. Cassiopeia</a:t>
            </a:r>
          </a:p>
          <a:p>
            <a:pPr marL="0" indent="0">
              <a:buNone/>
            </a:pPr>
            <a:r>
              <a:rPr lang="en-US" dirty="0" smtClean="0"/>
              <a:t>d. Medusa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9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Perseus Cycle</a:t>
            </a:r>
            <a:endParaRPr lang="en-US" dirty="0"/>
          </a:p>
        </p:txBody>
      </p:sp>
      <p:pic>
        <p:nvPicPr>
          <p:cNvPr id="4" name="Content Placeholder 3" descr="Benvenuto Cellini. Loggia dei Lanzi, Piazza della Signoria, Florence." title="Perseu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257" y="457200"/>
            <a:ext cx="3072019" cy="4658666"/>
          </a:xfrm>
          <a:prstGeom prst="rect">
            <a:avLst/>
          </a:prstGeom>
        </p:spPr>
      </p:pic>
      <p:pic>
        <p:nvPicPr>
          <p:cNvPr id="5" name="Picture 4" descr="fresco from Pompeii" title="Perseus and Androme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57200"/>
            <a:ext cx="4204644" cy="46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Ovid the Poet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5257800" cy="493776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Inspired by the poetry of Greece in the Hellenistic era (323-31 BC)</a:t>
            </a:r>
          </a:p>
          <a:p>
            <a:r>
              <a:rPr lang="en-US" dirty="0" smtClean="0"/>
              <a:t>Example: the prologue to the </a:t>
            </a:r>
            <a:r>
              <a:rPr lang="en-US" i="1" dirty="0" err="1" smtClean="0"/>
              <a:t>Aitia</a:t>
            </a:r>
            <a:r>
              <a:rPr lang="en-US" dirty="0" smtClean="0"/>
              <a:t> of Callimachus: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“ignorant </a:t>
            </a:r>
            <a:r>
              <a:rPr lang="en-US" dirty="0" err="1" smtClean="0"/>
              <a:t>Telkhines</a:t>
            </a:r>
            <a:r>
              <a:rPr lang="en-US" dirty="0" smtClean="0"/>
              <a:t>, who are not dear to the Muses,</a:t>
            </a:r>
          </a:p>
          <a:p>
            <a:pPr>
              <a:buNone/>
            </a:pPr>
            <a:r>
              <a:rPr lang="en-US" dirty="0" smtClean="0"/>
              <a:t>because I did not accomplish </a:t>
            </a:r>
            <a:r>
              <a:rPr lang="en-US" b="1" dirty="0" smtClean="0"/>
              <a:t>a continuous song </a:t>
            </a:r>
          </a:p>
          <a:p>
            <a:pPr>
              <a:buNone/>
            </a:pPr>
            <a:r>
              <a:rPr lang="en-US" b="1" dirty="0" smtClean="0"/>
              <a:t>in many thousands of verses, either about kings or heroes…”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“For even when I, for the very first time, put writing-tablet</a:t>
            </a:r>
          </a:p>
          <a:p>
            <a:pPr>
              <a:buNone/>
            </a:pPr>
            <a:r>
              <a:rPr lang="en-US" dirty="0" smtClean="0"/>
              <a:t>To my knees, </a:t>
            </a:r>
            <a:r>
              <a:rPr lang="en-US" dirty="0" err="1" smtClean="0"/>
              <a:t>Lycian</a:t>
            </a:r>
            <a:r>
              <a:rPr lang="en-US" dirty="0" smtClean="0"/>
              <a:t> Apollo spoke to me:</a:t>
            </a:r>
          </a:p>
          <a:p>
            <a:pPr>
              <a:buNone/>
            </a:pPr>
            <a:r>
              <a:rPr lang="en-US" dirty="0" smtClean="0"/>
              <a:t>“….. Singer, fatten up your sacrificial victim,</a:t>
            </a:r>
          </a:p>
          <a:p>
            <a:pPr>
              <a:buNone/>
            </a:pPr>
            <a:r>
              <a:rPr lang="en-US" dirty="0" smtClean="0"/>
              <a:t>but, my good man, keep your Muse slender.</a:t>
            </a:r>
          </a:p>
          <a:p>
            <a:pPr>
              <a:buNone/>
            </a:pPr>
            <a:r>
              <a:rPr lang="en-US" dirty="0" smtClean="0"/>
              <a:t>And this, too, I command you: not to tread your wagons</a:t>
            </a:r>
          </a:p>
          <a:p>
            <a:pPr>
              <a:buNone/>
            </a:pPr>
            <a:r>
              <a:rPr lang="en-US" dirty="0" smtClean="0"/>
              <a:t>Where people walk, and not to draw your chariot</a:t>
            </a:r>
          </a:p>
          <a:p>
            <a:pPr>
              <a:buNone/>
            </a:pPr>
            <a:r>
              <a:rPr lang="en-US" dirty="0" smtClean="0"/>
              <a:t>On the common tracks, nor on broad roads, but on ways</a:t>
            </a:r>
          </a:p>
          <a:p>
            <a:pPr>
              <a:buNone/>
            </a:pPr>
            <a:r>
              <a:rPr lang="en-US" dirty="0" err="1" smtClean="0"/>
              <a:t>Untrodden</a:t>
            </a:r>
            <a:r>
              <a:rPr lang="en-US" dirty="0" smtClean="0"/>
              <a:t>, even if your path is more narrow.” Which persuaded me. </a:t>
            </a:r>
          </a:p>
          <a:p>
            <a:pPr>
              <a:buNone/>
            </a:pPr>
            <a:r>
              <a:rPr lang="en-US" dirty="0" smtClean="0"/>
              <a:t>For in that which we sing, we love the clarity</a:t>
            </a:r>
          </a:p>
          <a:p>
            <a:pPr>
              <a:buNone/>
            </a:pPr>
            <a:r>
              <a:rPr lang="en-US" dirty="0" smtClean="0"/>
              <a:t>Of the cicada, and not the clamorous braying of donkeys.”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In other words, less is more.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207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2782" y="762000"/>
            <a:ext cx="2372617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Clash of the Titans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5800"/>
            <a:ext cx="7422556" cy="41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4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9248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4. Perseus and Andromeda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804" y="533400"/>
            <a:ext cx="5297152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Now only </a:t>
            </a:r>
            <a:r>
              <a:rPr lang="en-US" dirty="0" err="1" smtClean="0"/>
              <a:t>Acrisius</a:t>
            </a:r>
            <a:r>
              <a:rPr lang="en-US" dirty="0" smtClean="0"/>
              <a:t> of Argos denies Bacchus</a:t>
            </a:r>
          </a:p>
          <a:p>
            <a:r>
              <a:rPr lang="en-US" dirty="0" smtClean="0"/>
              <a:t>He also denies that his daughter </a:t>
            </a:r>
            <a:r>
              <a:rPr lang="en-US" dirty="0" err="1" smtClean="0"/>
              <a:t>Danae</a:t>
            </a:r>
            <a:r>
              <a:rPr lang="en-US" dirty="0" smtClean="0"/>
              <a:t> has slept with Jupiter, and that her son </a:t>
            </a:r>
            <a:r>
              <a:rPr lang="en-US" dirty="0" err="1" smtClean="0"/>
              <a:t>Perseus</a:t>
            </a:r>
            <a:r>
              <a:rPr lang="en-US" dirty="0" smtClean="0"/>
              <a:t> is Jupiter’s son</a:t>
            </a:r>
          </a:p>
          <a:p>
            <a:r>
              <a:rPr lang="en-US" dirty="0" smtClean="0"/>
              <a:t>Flash-forward to </a:t>
            </a:r>
            <a:r>
              <a:rPr lang="en-US" dirty="0" err="1" smtClean="0"/>
              <a:t>Perseus</a:t>
            </a:r>
            <a:r>
              <a:rPr lang="en-US" dirty="0" smtClean="0"/>
              <a:t>’ adventures: killing Medusa, turning Atlas into mountain</a:t>
            </a:r>
          </a:p>
          <a:p>
            <a:r>
              <a:rPr lang="en-US" dirty="0" smtClean="0"/>
              <a:t>Then flies to Ethiopia, where princess Andromeda is chained to rock to be eaten by sea-beast because mother </a:t>
            </a:r>
            <a:r>
              <a:rPr lang="en-US" dirty="0" err="1" smtClean="0"/>
              <a:t>Cassiopea</a:t>
            </a:r>
            <a:r>
              <a:rPr lang="en-US" dirty="0" smtClean="0"/>
              <a:t> compared her beauty to that of the </a:t>
            </a:r>
            <a:r>
              <a:rPr lang="en-US" dirty="0" err="1" smtClean="0"/>
              <a:t>Nereids</a:t>
            </a:r>
            <a:r>
              <a:rPr lang="en-US" dirty="0" smtClean="0"/>
              <a:t>, who call down a flood that can only be appeased with sacrifice of Andromeda</a:t>
            </a:r>
          </a:p>
          <a:p>
            <a:r>
              <a:rPr lang="en-US" dirty="0" err="1" smtClean="0"/>
              <a:t>Perseus</a:t>
            </a:r>
            <a:r>
              <a:rPr lang="en-US" dirty="0" smtClean="0"/>
              <a:t> gets to marry Andromeda in exchange for killing beast </a:t>
            </a:r>
          </a:p>
          <a:p>
            <a:r>
              <a:rPr lang="en-US" dirty="0" smtClean="0"/>
              <a:t>At wedding banquet, tells story of how coral was invented when he wrapped Medusa’s head in seaweed</a:t>
            </a:r>
          </a:p>
        </p:txBody>
      </p:sp>
      <p:pic>
        <p:nvPicPr>
          <p:cNvPr id="4" name="Picture 3" descr="3698-perseus-and-andromeda-giorgio-vasar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36841" y="2791587"/>
            <a:ext cx="2215033" cy="2580513"/>
          </a:xfrm>
          <a:prstGeom prst="rect">
            <a:avLst/>
          </a:prstGeom>
        </p:spPr>
      </p:pic>
      <p:pic>
        <p:nvPicPr>
          <p:cNvPr id="5" name="Picture 4" descr="dana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00" y="533400"/>
            <a:ext cx="2332074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Medusa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724400" cy="3810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Also tells story of how Medusa gets her snaky, deadly hair</a:t>
            </a:r>
          </a:p>
          <a:p>
            <a:r>
              <a:rPr lang="en-US" sz="1800" dirty="0" smtClean="0"/>
              <a:t>Beautiful maiden with beautiful hair</a:t>
            </a:r>
          </a:p>
          <a:p>
            <a:r>
              <a:rPr lang="en-US" sz="1800" dirty="0" smtClean="0"/>
              <a:t>Raped by Neptune in temple of Athena</a:t>
            </a:r>
          </a:p>
          <a:p>
            <a:r>
              <a:rPr lang="en-US" sz="1800" dirty="0" smtClean="0"/>
              <a:t>Athena outraged at the sacrilege, and punishes Medusa with her snaky locks</a:t>
            </a:r>
          </a:p>
          <a:p>
            <a:pPr>
              <a:buNone/>
            </a:pPr>
            <a:endParaRPr lang="en-US" sz="1800" dirty="0"/>
          </a:p>
        </p:txBody>
      </p:sp>
      <p:pic>
        <p:nvPicPr>
          <p:cNvPr id="4" name="Picture 3" descr="MedusaCaravaggi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5580" y="1379913"/>
            <a:ext cx="3524349" cy="3496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What happens to </a:t>
            </a:r>
            <a:r>
              <a:rPr lang="en-US" dirty="0" err="1" smtClean="0"/>
              <a:t>Pyramus</a:t>
            </a:r>
            <a:r>
              <a:rPr lang="en-US" dirty="0" smtClean="0"/>
              <a:t> and </a:t>
            </a:r>
            <a:r>
              <a:rPr lang="en-US" dirty="0" err="1" smtClean="0"/>
              <a:t>Thisbe</a:t>
            </a:r>
            <a:r>
              <a:rPr lang="en-US" dirty="0" smtClean="0"/>
              <a:t>?</a:t>
            </a:r>
          </a:p>
          <a:p>
            <a:pPr marL="457200" indent="-457200">
              <a:buAutoNum type="alphaLcPeriod"/>
            </a:pPr>
            <a:r>
              <a:rPr lang="en-US" dirty="0" smtClean="0"/>
              <a:t>They live happily ever after.</a:t>
            </a:r>
          </a:p>
          <a:p>
            <a:pPr marL="457200" indent="-457200">
              <a:buAutoNum type="alphaLcPeriod"/>
            </a:pPr>
            <a:r>
              <a:rPr lang="en-US" dirty="0" smtClean="0"/>
              <a:t>He becomes suspicious of her, and leaves.</a:t>
            </a:r>
          </a:p>
          <a:p>
            <a:pPr marL="457200" indent="-457200">
              <a:buAutoNum type="alphaLcPeriod"/>
            </a:pPr>
            <a:r>
              <a:rPr lang="en-US" dirty="0" smtClean="0"/>
              <a:t>She marries his best friend.</a:t>
            </a:r>
          </a:p>
          <a:p>
            <a:pPr marL="457200" indent="-457200">
              <a:buAutoNum type="alphaLcPeriod"/>
            </a:pPr>
            <a:r>
              <a:rPr lang="en-US" dirty="0" smtClean="0"/>
              <a:t>They each stab themselves, thinking the other is dead.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6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43800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Hesiod’s</a:t>
            </a:r>
            <a:r>
              <a:rPr lang="en-US" sz="4000" i="1" dirty="0"/>
              <a:t> </a:t>
            </a:r>
            <a:r>
              <a:rPr lang="en-US" sz="4000" i="1" dirty="0" smtClean="0"/>
              <a:t>Catalogue of women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953000" cy="3886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Poem which continues on where the </a:t>
            </a:r>
            <a:r>
              <a:rPr lang="en-US" i="1" dirty="0" err="1" smtClean="0"/>
              <a:t>Theogony</a:t>
            </a:r>
            <a:r>
              <a:rPr lang="en-US" dirty="0" smtClean="0"/>
              <a:t> leaves off</a:t>
            </a:r>
          </a:p>
          <a:p>
            <a:r>
              <a:rPr lang="en-US" dirty="0" smtClean="0"/>
              <a:t>Genealogy of all of the Greek heroes through the female line</a:t>
            </a:r>
          </a:p>
          <a:p>
            <a:r>
              <a:rPr lang="en-US" dirty="0" smtClean="0"/>
              <a:t>Links all the local stories into one Panhellenic story</a:t>
            </a:r>
          </a:p>
          <a:p>
            <a:r>
              <a:rPr lang="en-US" dirty="0" smtClean="0"/>
              <a:t>Ends with the courtship of Helen of Troy</a:t>
            </a:r>
          </a:p>
          <a:p>
            <a:r>
              <a:rPr lang="en-US" dirty="0" smtClean="0"/>
              <a:t>Provides a model, and much of the content and even some of the structure, for Ovid’s </a:t>
            </a:r>
            <a:r>
              <a:rPr lang="en-US" i="1" dirty="0" smtClean="0"/>
              <a:t>Metamorphoses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apyrus fragment containing the beginning of the Atlantid Electra's family from book 3 or 4 (Cat. fr. 177 = P.Oxy. XI 1359 fr. 2, second century CE, Oxyrhynchus)" title="fragment of the Catalogue of Wom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685800"/>
            <a:ext cx="1905000" cy="45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4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Metamorphoses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Epic poem in 15 books</a:t>
            </a:r>
          </a:p>
          <a:p>
            <a:r>
              <a:rPr lang="en-US" dirty="0" smtClean="0"/>
              <a:t>Episodic, rather than continuous narrative</a:t>
            </a:r>
          </a:p>
          <a:p>
            <a:r>
              <a:rPr lang="en-US" dirty="0" smtClean="0"/>
              <a:t>A series of myths about transformations</a:t>
            </a:r>
          </a:p>
          <a:p>
            <a:r>
              <a:rPr lang="en-US" dirty="0" smtClean="0"/>
              <a:t>Complex narrative structure</a:t>
            </a:r>
          </a:p>
          <a:p>
            <a:r>
              <a:rPr lang="en-US" dirty="0" smtClean="0"/>
              <a:t>Covers the whole of history from the creation of the world to the deification of Julius Caesar, including the action of the </a:t>
            </a:r>
            <a:r>
              <a:rPr lang="en-US" i="1" dirty="0" smtClean="0"/>
              <a:t>Iliad, Odyssey</a:t>
            </a:r>
            <a:r>
              <a:rPr lang="en-US" dirty="0" smtClean="0"/>
              <a:t> and </a:t>
            </a:r>
            <a:r>
              <a:rPr lang="en-US" i="1" dirty="0" smtClean="0"/>
              <a:t>Aeneid</a:t>
            </a:r>
            <a:endParaRPr lang="en-US" dirty="0" smtClean="0"/>
          </a:p>
          <a:p>
            <a:r>
              <a:rPr lang="en-US" dirty="0" smtClean="0"/>
              <a:t>Cf. Callimachus’ </a:t>
            </a:r>
            <a:r>
              <a:rPr lang="en-US" i="1" dirty="0" err="1" smtClean="0"/>
              <a:t>Aetia</a:t>
            </a:r>
            <a:r>
              <a:rPr lang="en-US" dirty="0" smtClean="0"/>
              <a:t>, a poem which collects stories of the origins of things</a:t>
            </a:r>
          </a:p>
          <a:p>
            <a:r>
              <a:rPr lang="en-US" dirty="0" smtClean="0"/>
              <a:t>a preference for the more obscure or unusual versions of stories:</a:t>
            </a:r>
          </a:p>
          <a:p>
            <a:pPr lvl="1"/>
            <a:r>
              <a:rPr lang="en-US" dirty="0" smtClean="0"/>
              <a:t>“This last she liked the best, because the tale was far from widely known”  (IV. 51-2; one of the daughters of </a:t>
            </a:r>
            <a:r>
              <a:rPr lang="en-US" dirty="0" err="1" smtClean="0"/>
              <a:t>Minyas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43800" cy="160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Big Structure of the Poem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26413"/>
            <a:ext cx="7543800" cy="38862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Loves of the Gods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Theban Cycle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Perseus Cycle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Contests between Gods and Men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Athenian Cycle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Orpheus Cycle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Trojan Cycle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Aeneas Cycle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Roman Cycle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But also lots of digressions,</a:t>
            </a:r>
          </a:p>
          <a:p>
            <a:pPr marL="0" indent="0">
              <a:buNone/>
            </a:pPr>
            <a:r>
              <a:rPr lang="en-US" dirty="0" smtClean="0"/>
              <a:t>Stories within stories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4" name="Picture 3" descr="Auguste Rodin, 'The Metamorphosis of Ovid'&#10;&#10;Auguste Rodin (1840-1917)&#10;'The Metamorphosis of Ovid'&#10;About 1886&#10;Plaster&#10;Height 34 cm&#10;Inscribed 'Au poète W. E. Henley/son vieil ami/A. Rodin' on the base&#10;Museum no. A.117-1937&#10;Bequeathed by Charles Hazlewood Shannon RA" title="The Metamorphoses of Ovi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714233"/>
            <a:ext cx="3312069" cy="43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The Creation</a:t>
            </a:r>
            <a:endParaRPr lang="en-US" dirty="0"/>
          </a:p>
        </p:txBody>
      </p:sp>
      <p:pic>
        <p:nvPicPr>
          <p:cNvPr id="1026" name="Picture 2" descr="https://art.famsf.org/sites/default/files/artwork/tempesta/5049161418900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5133975" cy="424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9188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CLAS 220 Introduction to Classical Mythology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Quiz Question&amp;quot;&quot;/&gt;&lt;property id=&quot;20307&quot; value=&quot;292&quot;/&gt;&lt;/object&gt;&lt;object type=&quot;3&quot; unique_id=&quot;10005&quot;&gt;&lt;property id=&quot;20148&quot; value=&quot;5&quot;/&gt;&lt;property id=&quot;20300&quot; value=&quot;Slide 3 - &amp;quot;Quiz Question &amp;quot;&quot;/&gt;&lt;property id=&quot;20307&quot; value=&quot;294&quot;/&gt;&lt;/object&gt;&lt;object type=&quot;3&quot; unique_id=&quot;10006&quot;&gt;&lt;property id=&quot;20148&quot; value=&quot;5&quot;/&gt;&lt;property id=&quot;20300&quot; value=&quot;Slide 4 - &amp;quot;Ovid&amp;quot;&quot;/&gt;&lt;property id=&quot;20307&quot; value=&quot;257&quot;/&gt;&lt;/object&gt;&lt;object type=&quot;3&quot; unique_id=&quot;10007&quot;&gt;&lt;property id=&quot;20148&quot; value=&quot;5&quot;/&gt;&lt;property id=&quot;20300&quot; value=&quot;Slide 5 - &amp;quot;Ovid the Poet&amp;quot;&quot;/&gt;&lt;property id=&quot;20307&quot; value=&quot;286&quot;/&gt;&lt;/object&gt;&lt;object type=&quot;3&quot; unique_id=&quot;10008&quot;&gt;&lt;property id=&quot;20148&quot; value=&quot;5&quot;/&gt;&lt;property id=&quot;20300&quot; value=&quot;Slide 6 - &amp;quot;Hesiod’s Catalogue of women &amp;quot;&quot;/&gt;&lt;property id=&quot;20307&quot; value=&quot;298&quot;/&gt;&lt;/object&gt;&lt;object type=&quot;3&quot; unique_id=&quot;10009&quot;&gt;&lt;property id=&quot;20148&quot; value=&quot;5&quot;/&gt;&lt;property id=&quot;20300&quot; value=&quot;Slide 7 - &amp;quot;The Metamorphoses&amp;quot;&quot;/&gt;&lt;property id=&quot;20307&quot; value=&quot;258&quot;/&gt;&lt;/object&gt;&lt;object type=&quot;3&quot; unique_id=&quot;10010&quot;&gt;&lt;property id=&quot;20148&quot; value=&quot;5&quot;/&gt;&lt;property id=&quot;20300&quot; value=&quot;Slide 8 - &amp;quot;The Big Structure of the Poem&amp;quot;&quot;/&gt;&lt;property id=&quot;20307&quot; value=&quot;287&quot;/&gt;&lt;/object&gt;&lt;object type=&quot;3&quot; unique_id=&quot;10011&quot;&gt;&lt;property id=&quot;20148&quot; value=&quot;5&quot;/&gt;&lt;property id=&quot;20300&quot; value=&quot;Slide 9 - &amp;quot;1. The Creation&amp;quot;&quot;/&gt;&lt;property id=&quot;20307&quot; value=&quot;288&quot;/&gt;&lt;/object&gt;&lt;object type=&quot;3&quot; unique_id=&quot;10012&quot;&gt;&lt;property id=&quot;20148&quot; value=&quot;5&quot;/&gt;&lt;property id=&quot;20300&quot; value=&quot;Slide 10 - &amp;quot;1. The Proem&amp;quot;&quot;/&gt;&lt;property id=&quot;20307&quot; value=&quot;259&quot;/&gt;&lt;/object&gt;&lt;object type=&quot;3&quot; unique_id=&quot;10013&quot;&gt;&lt;property id=&quot;20148&quot; value=&quot;5&quot;/&gt;&lt;property id=&quot;20300&quot; value=&quot;Slide 11 - &amp;quot;1. The Creation&amp;quot;&quot;/&gt;&lt;property id=&quot;20307&quot; value=&quot;260&quot;/&gt;&lt;/object&gt;&lt;object type=&quot;3&quot; unique_id=&quot;10014&quot;&gt;&lt;property id=&quot;20148&quot; value=&quot;5&quot;/&gt;&lt;property id=&quot;20300&quot; value=&quot;Slide 12 - &amp;quot;1. Ages of Mankind&amp;quot;&quot;/&gt;&lt;property id=&quot;20307&quot; value=&quot;261&quot;/&gt;&lt;/object&gt;&lt;object type=&quot;3&quot; unique_id=&quot;10015&quot;&gt;&lt;property id=&quot;20148&quot; value=&quot;5&quot;/&gt;&lt;property id=&quot;20300&quot; value=&quot;Slide 13 - &amp;quot;1. The Flood, Deucalion and Pyrrha&amp;quot;&quot;/&gt;&lt;property id=&quot;20307&quot; value=&quot;262&quot;/&gt;&lt;/object&gt;&lt;object type=&quot;3&quot; unique_id=&quot;10016&quot;&gt;&lt;property id=&quot;20148&quot; value=&quot;5&quot;/&gt;&lt;property id=&quot;20300&quot; value=&quot;Slide 14 - &amp;quot;2. The Loves of the Gods&amp;quot;&quot;/&gt;&lt;property id=&quot;20307&quot; value=&quot;289&quot;/&gt;&lt;/object&gt;&lt;object type=&quot;3&quot; unique_id=&quot;10017&quot;&gt;&lt;property id=&quot;20148&quot; value=&quot;5&quot;/&gt;&lt;property id=&quot;20300&quot; value=&quot;Slide 15 - &amp;quot;2. Apollo and Daphne&amp;quot;&quot;/&gt;&lt;property id=&quot;20307&quot; value=&quot;263&quot;/&gt;&lt;/object&gt;&lt;object type=&quot;3&quot; unique_id=&quot;10018&quot;&gt;&lt;property id=&quot;20148&quot; value=&quot;5&quot;/&gt;&lt;property id=&quot;20300&quot; value=&quot;Slide 16 - &amp;quot;transition&amp;quot;&quot;/&gt;&lt;property id=&quot;20307&quot; value=&quot;299&quot;/&gt;&lt;/object&gt;&lt;object type=&quot;3&quot; unique_id=&quot;10019&quot;&gt;&lt;property id=&quot;20148&quot; value=&quot;5&quot;/&gt;&lt;property id=&quot;20300&quot; value=&quot;Slide 17 - &amp;quot;2. Io&amp;quot;&quot;/&gt;&lt;property id=&quot;20307&quot; value=&quot;264&quot;/&gt;&lt;/object&gt;&lt;object type=&quot;3&quot; unique_id=&quot;10020&quot;&gt;&lt;property id=&quot;20148&quot; value=&quot;5&quot;/&gt;&lt;property id=&quot;20300&quot; value=&quot;Slide 18 - &amp;quot;transition&amp;quot;&quot;/&gt;&lt;property id=&quot;20307&quot; value=&quot;300&quot;/&gt;&lt;/object&gt;&lt;object type=&quot;3&quot; unique_id=&quot;10021&quot;&gt;&lt;property id=&quot;20148&quot; value=&quot;5&quot;/&gt;&lt;property id=&quot;20300&quot; value=&quot;Slide 19 - &amp;quot;2. Phaethon&amp;quot;&quot;/&gt;&lt;property id=&quot;20307&quot; value=&quot;265&quot;/&gt;&lt;/object&gt;&lt;object type=&quot;3&quot; unique_id=&quot;10022&quot;&gt;&lt;property id=&quot;20148&quot; value=&quot;5&quot;/&gt;&lt;property id=&quot;20300&quot; value=&quot;Slide 20 - &amp;quot;transition&amp;quot;&quot;/&gt;&lt;property id=&quot;20307&quot; value=&quot;301&quot;/&gt;&lt;/object&gt;&lt;object type=&quot;3&quot; unique_id=&quot;10023&quot;&gt;&lt;property id=&quot;20148&quot; value=&quot;5&quot;/&gt;&lt;property id=&quot;20300&quot; value=&quot;Slide 21 - &amp;quot;2. Callisto&amp;quot;&quot;/&gt;&lt;property id=&quot;20307&quot; value=&quot;266&quot;/&gt;&lt;/object&gt;&lt;object type=&quot;3&quot; unique_id=&quot;10024&quot;&gt;&lt;property id=&quot;20148&quot; value=&quot;5&quot;/&gt;&lt;property id=&quot;20300&quot; value=&quot;Slide 22 - &amp;quot;transitions&amp;quot;&quot;/&gt;&lt;property id=&quot;20307&quot; value=&quot;267&quot;/&gt;&lt;/object&gt;&lt;object type=&quot;3&quot; unique_id=&quot;10025&quot;&gt;&lt;property id=&quot;20148&quot; value=&quot;5&quot;/&gt;&lt;property id=&quot;20300&quot; value=&quot;Slide 23 - &amp;quot;2. Ocyrhoe&amp;quot;&quot;/&gt;&lt;property id=&quot;20307&quot; value=&quot;268&quot;/&gt;&lt;/object&gt;&lt;object type=&quot;3&quot; unique_id=&quot;10026&quot;&gt;&lt;property id=&quot;20148&quot; value=&quot;5&quot;/&gt;&lt;property id=&quot;20300&quot; value=&quot;Slide 24 - &amp;quot;transitions&amp;quot;&quot;/&gt;&lt;property id=&quot;20307&quot; value=&quot;302&quot;/&gt;&lt;/object&gt;&lt;object type=&quot;3&quot; unique_id=&quot;10027&quot;&gt;&lt;property id=&quot;20148&quot; value=&quot;5&quot;/&gt;&lt;property id=&quot;20300&quot; value=&quot;Slide 25 - &amp;quot;2. Mercury and Battus&amp;quot;&quot;/&gt;&lt;property id=&quot;20307&quot; value=&quot;269&quot;/&gt;&lt;/object&gt;&lt;object type=&quot;3&quot; unique_id=&quot;10028&quot;&gt;&lt;property id=&quot;20148&quot; value=&quot;5&quot;/&gt;&lt;property id=&quot;20300&quot; value=&quot;Slide 26 - &amp;quot;transitions&amp;quot;&quot;/&gt;&lt;property id=&quot;20307&quot; value=&quot;303&quot;/&gt;&lt;/object&gt;&lt;object type=&quot;3&quot; unique_id=&quot;10029&quot;&gt;&lt;property id=&quot;20148&quot; value=&quot;5&quot;/&gt;&lt;property id=&quot;20300&quot; value=&quot;Slide 27 - &amp;quot;2. Aglauros&amp;quot;&quot;/&gt;&lt;property id=&quot;20307&quot; value=&quot;270&quot;/&gt;&lt;/object&gt;&lt;object type=&quot;3&quot; unique_id=&quot;10030&quot;&gt;&lt;property id=&quot;20148&quot; value=&quot;5&quot;/&gt;&lt;property id=&quot;20300&quot; value=&quot;Slide 28 - &amp;quot;transitions&amp;quot;&quot;/&gt;&lt;property id=&quot;20307&quot; value=&quot;304&quot;/&gt;&lt;/object&gt;&lt;object type=&quot;3&quot; unique_id=&quot;10031&quot;&gt;&lt;property id=&quot;20148&quot; value=&quot;5&quot;/&gt;&lt;property id=&quot;20300&quot; value=&quot;Slide 29 - &amp;quot;2. Jupiter and Europa&amp;quot;&quot;/&gt;&lt;property id=&quot;20307&quot; value=&quot;271&quot;/&gt;&lt;/object&gt;&lt;object type=&quot;3&quot; unique_id=&quot;10032&quot;&gt;&lt;property id=&quot;20148&quot; value=&quot;5&quot;/&gt;&lt;property id=&quot;20300&quot; value=&quot;Slide 30 - &amp;quot;transitions&amp;quot;&quot;/&gt;&lt;property id=&quot;20307&quot; value=&quot;305&quot;/&gt;&lt;/object&gt;&lt;object type=&quot;3&quot; unique_id=&quot;10033&quot;&gt;&lt;property id=&quot;20148&quot; value=&quot;5&quot;/&gt;&lt;property id=&quot;20300&quot; value=&quot;Slide 31 - &amp;quot;Quiz Question &amp;quot;&quot;/&gt;&lt;property id=&quot;20307&quot; value=&quot;295&quot;/&gt;&lt;/object&gt;&lt;object type=&quot;3&quot; unique_id=&quot;10034&quot;&gt;&lt;property id=&quot;20148&quot; value=&quot;5&quot;/&gt;&lt;property id=&quot;20300&quot; value=&quot;Slide 32 - &amp;quot;3. Theban Cycle&amp;quot;&quot;/&gt;&lt;property id=&quot;20307&quot; value=&quot;290&quot;/&gt;&lt;/object&gt;&lt;object type=&quot;3&quot; unique_id=&quot;10035&quot;&gt;&lt;property id=&quot;20148&quot; value=&quot;5&quot;/&gt;&lt;property id=&quot;20300&quot; value=&quot;Slide 33 - &amp;quot;3. Cadmus&amp;quot;&quot;/&gt;&lt;property id=&quot;20307&quot; value=&quot;272&quot;/&gt;&lt;/object&gt;&lt;object type=&quot;3&quot; unique_id=&quot;10036&quot;&gt;&lt;property id=&quot;20148&quot; value=&quot;5&quot;/&gt;&lt;property id=&quot;20300&quot; value=&quot;Slide 34 - &amp;quot;3.Diana and Actaeon&amp;quot;&quot;/&gt;&lt;property id=&quot;20307&quot; value=&quot;273&quot;/&gt;&lt;/object&gt;&lt;object type=&quot;3&quot; unique_id=&quot;10037&quot;&gt;&lt;property id=&quot;20148&quot; value=&quot;5&quot;/&gt;&lt;property id=&quot;20300&quot; value=&quot;Slide 35 - &amp;quot;3. Semele and Bacchus&amp;quot;&quot;/&gt;&lt;property id=&quot;20307&quot; value=&quot;274&quot;/&gt;&lt;/object&gt;&lt;object type=&quot;3&quot; unique_id=&quot;10038&quot;&gt;&lt;property id=&quot;20148&quot; value=&quot;5&quot;/&gt;&lt;property id=&quot;20300&quot; value=&quot;Slide 36 - &amp;quot;transitions&amp;quot;&quot;/&gt;&lt;property id=&quot;20307&quot; value=&quot;306&quot;/&gt;&lt;/object&gt;&lt;object type=&quot;3&quot; unique_id=&quot;10039&quot;&gt;&lt;property id=&quot;20148&quot; value=&quot;5&quot;/&gt;&lt;property id=&quot;20300&quot; value=&quot;Slide 37 - &amp;quot;3. Tiresias&amp;quot;&quot;/&gt;&lt;property id=&quot;20307&quot; value=&quot;275&quot;/&gt;&lt;/object&gt;&lt;object type=&quot;3&quot; unique_id=&quot;10040&quot;&gt;&lt;property id=&quot;20148&quot; value=&quot;5&quot;/&gt;&lt;property id=&quot;20300&quot; value=&quot;Slide 38 - &amp;quot;transitions&amp;quot;&quot;/&gt;&lt;property id=&quot;20307&quot; value=&quot;307&quot;/&gt;&lt;/object&gt;&lt;object type=&quot;3&quot; unique_id=&quot;10041&quot;&gt;&lt;property id=&quot;20148&quot; value=&quot;5&quot;/&gt;&lt;property id=&quot;20300&quot; value=&quot;Slide 39 - &amp;quot;3. Narcissus and Echo&amp;quot;&quot;/&gt;&lt;property id=&quot;20307&quot; value=&quot;276&quot;/&gt;&lt;/object&gt;&lt;object type=&quot;3&quot; unique_id=&quot;10042&quot;&gt;&lt;property id=&quot;20148&quot; value=&quot;5&quot;/&gt;&lt;property id=&quot;20300&quot; value=&quot;Slide 40 - &amp;quot;transitions&amp;quot;&quot;/&gt;&lt;property id=&quot;20307&quot; value=&quot;308&quot;/&gt;&lt;/object&gt;&lt;object type=&quot;3&quot; unique_id=&quot;10043&quot;&gt;&lt;property id=&quot;20148&quot; value=&quot;5&quot;/&gt;&lt;property id=&quot;20300&quot; value=&quot;Slide 41 - &amp;quot;3. Pentheus and Bacchus&amp;quot;&quot;/&gt;&lt;property id=&quot;20307&quot; value=&quot;277&quot;/&gt;&lt;/object&gt;&lt;object type=&quot;3&quot; unique_id=&quot;10044&quot;&gt;&lt;property id=&quot;20148&quot; value=&quot;5&quot;/&gt;&lt;property id=&quot;20300&quot; value=&quot;Slide 42 - &amp;quot;3. The Daughters of Minyas&amp;quot;&quot;/&gt;&lt;property id=&quot;20307&quot; value=&quot;278&quot;/&gt;&lt;/object&gt;&lt;object type=&quot;3&quot; unique_id=&quot;10045&quot;&gt;&lt;property id=&quot;20148&quot; value=&quot;5&quot;/&gt;&lt;property id=&quot;20300&quot; value=&quot;Slide 43 - &amp;quot;3. Pyramus and Thisbe&amp;quot;&quot;/&gt;&lt;property id=&quot;20307&quot; value=&quot;279&quot;/&gt;&lt;/object&gt;&lt;object type=&quot;3&quot; unique_id=&quot;10046&quot;&gt;&lt;property id=&quot;20148&quot; value=&quot;5&quot;/&gt;&lt;property id=&quot;20300&quot; value=&quot;Slide 44 - &amp;quot;3. The Sun in Love with Leucothoe&amp;quot;&quot;/&gt;&lt;property id=&quot;20307&quot; value=&quot;280&quot;/&gt;&lt;/object&gt;&lt;object type=&quot;3&quot; unique_id=&quot;10047&quot;&gt;&lt;property id=&quot;20148&quot; value=&quot;5&quot;/&gt;&lt;property id=&quot;20300&quot; value=&quot;Slide 45 - &amp;quot;3. Salmacis and Hermaphroditus&amp;quot;&quot;/&gt;&lt;property id=&quot;20307&quot; value=&quot;281&quot;/&gt;&lt;/object&gt;&lt;object type=&quot;3&quot; unique_id=&quot;10048&quot;&gt;&lt;property id=&quot;20148&quot; value=&quot;5&quot;/&gt;&lt;property id=&quot;20300&quot; value=&quot;Slide 46 - &amp;quot;3. Athamas and Ino&amp;quot;&quot;/&gt;&lt;property id=&quot;20307&quot; value=&quot;282&quot;/&gt;&lt;/object&gt;&lt;object type=&quot;3&quot; unique_id=&quot;10049&quot;&gt;&lt;property id=&quot;20148&quot; value=&quot;5&quot;/&gt;&lt;property id=&quot;20300&quot; value=&quot;Slide 47 - &amp;quot;3. The Transformation of Cadmus&amp;quot;&quot;/&gt;&lt;property id=&quot;20307&quot; value=&quot;283&quot;/&gt;&lt;/object&gt;&lt;object type=&quot;3&quot; unique_id=&quot;10050&quot;&gt;&lt;property id=&quot;20148&quot; value=&quot;5&quot;/&gt;&lt;property id=&quot;20300&quot; value=&quot;Slide 48 - &amp;quot;Quiz Question &amp;quot;&quot;/&gt;&lt;property id=&quot;20307&quot; value=&quot;296&quot;/&gt;&lt;/object&gt;&lt;object type=&quot;3&quot; unique_id=&quot;10051&quot;&gt;&lt;property id=&quot;20148&quot; value=&quot;5&quot;/&gt;&lt;property id=&quot;20300&quot; value=&quot;Slide 49 - &amp;quot;4. Perseus Cycle&amp;quot;&quot;/&gt;&lt;property id=&quot;20307&quot; value=&quot;291&quot;/&gt;&lt;/object&gt;&lt;object type=&quot;3&quot; unique_id=&quot;10052&quot;&gt;&lt;property id=&quot;20148&quot; value=&quot;5&quot;/&gt;&lt;property id=&quot;20300&quot; value=&quot;Slide 50 - &amp;quot;The Clash of the Titans&amp;quot;&quot;/&gt;&lt;property id=&quot;20307&quot; value=&quot;293&quot;/&gt;&lt;/object&gt;&lt;object type=&quot;3&quot; unique_id=&quot;10053&quot;&gt;&lt;property id=&quot;20148&quot; value=&quot;5&quot;/&gt;&lt;property id=&quot;20300&quot; value=&quot;Slide 51 - &amp;quot;4. Perseus and Andromeda&amp;quot;&quot;/&gt;&lt;property id=&quot;20307&quot; value=&quot;284&quot;/&gt;&lt;/object&gt;&lt;object type=&quot;3&quot; unique_id=&quot;10054&quot;&gt;&lt;property id=&quot;20148&quot; value=&quot;5&quot;/&gt;&lt;property id=&quot;20300&quot; value=&quot;Slide 52 - &amp;quot;4. Medusa&amp;quot;&quot;/&gt;&lt;property id=&quot;20307&quot; value=&quot;285&quot;/&gt;&lt;/object&gt;&lt;object type=&quot;3&quot; unique_id=&quot;10055&quot;&gt;&lt;property id=&quot;20148&quot; value=&quot;5&quot;/&gt;&lt;property id=&quot;20300&quot; value=&quot;Slide 53 - &amp;quot;Quiz Question&amp;quot;&quot;/&gt;&lt;property id=&quot;20307&quot; value=&quot;297&quot;/&gt;&lt;/object&gt;&lt;/object&gt;&lt;object type=&quot;8&quot; unique_id=&quot;10110&quot;&gt;&lt;/object&gt;&lt;/object&gt;&lt;/database&gt;"/>
  <p:tag name="MMPROD_NEXTUNIQUEID" val="10009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E8393B8-5E21-4B2B-98E5-20D2D96D5915}" vid="{D4187624-7237-4A51-9FB6-94D5D5B4D5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1778</TotalTime>
  <Words>2620</Words>
  <Application>Microsoft Office PowerPoint</Application>
  <PresentationFormat>On-screen Show (4:3)</PresentationFormat>
  <Paragraphs>299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Impact</vt:lpstr>
      <vt:lpstr>Times New Roman</vt:lpstr>
      <vt:lpstr>Theme1</vt:lpstr>
      <vt:lpstr>CLAS 220 Introduction to Classical Mythology</vt:lpstr>
      <vt:lpstr>Quiz Question</vt:lpstr>
      <vt:lpstr>Quiz Question </vt:lpstr>
      <vt:lpstr>Ovid</vt:lpstr>
      <vt:lpstr>Ovid the Poet</vt:lpstr>
      <vt:lpstr>Hesiod’s Catalogue of women </vt:lpstr>
      <vt:lpstr>The Metamorphoses</vt:lpstr>
      <vt:lpstr>The Big Structure of the Poem</vt:lpstr>
      <vt:lpstr>1. The Creation</vt:lpstr>
      <vt:lpstr>1. The Proem</vt:lpstr>
      <vt:lpstr>1. The Creation</vt:lpstr>
      <vt:lpstr>1. Ages of Mankind</vt:lpstr>
      <vt:lpstr>1. The Flood, Deucalion and Pyrrha</vt:lpstr>
      <vt:lpstr>2. The Loves of the Gods</vt:lpstr>
      <vt:lpstr>2. Apollo and Daphne</vt:lpstr>
      <vt:lpstr>transition</vt:lpstr>
      <vt:lpstr>2. Io</vt:lpstr>
      <vt:lpstr>transition</vt:lpstr>
      <vt:lpstr>2. Phaethon</vt:lpstr>
      <vt:lpstr>transition</vt:lpstr>
      <vt:lpstr>2. Callisto</vt:lpstr>
      <vt:lpstr>transitions</vt:lpstr>
      <vt:lpstr>2. Ocyrhoe</vt:lpstr>
      <vt:lpstr>transitions</vt:lpstr>
      <vt:lpstr>2. Mercury and Battus</vt:lpstr>
      <vt:lpstr>transitions</vt:lpstr>
      <vt:lpstr>2. Aglauros</vt:lpstr>
      <vt:lpstr>transitions</vt:lpstr>
      <vt:lpstr>2. Jupiter and Europa</vt:lpstr>
      <vt:lpstr>transitions</vt:lpstr>
      <vt:lpstr>Quiz Question </vt:lpstr>
      <vt:lpstr>3. Theban Cycle</vt:lpstr>
      <vt:lpstr>3. Cadmus</vt:lpstr>
      <vt:lpstr>3.Diana and Actaeon</vt:lpstr>
      <vt:lpstr>3. Semele and Bacchus</vt:lpstr>
      <vt:lpstr>transitions</vt:lpstr>
      <vt:lpstr>3. Tiresias</vt:lpstr>
      <vt:lpstr>transitions</vt:lpstr>
      <vt:lpstr>3. Narcissus and Echo</vt:lpstr>
      <vt:lpstr>transitions</vt:lpstr>
      <vt:lpstr>3. Pentheus and Bacchus</vt:lpstr>
      <vt:lpstr>3. The Daughters of Minyas</vt:lpstr>
      <vt:lpstr>3. Pyramus and Thisbe</vt:lpstr>
      <vt:lpstr>3. The Sun in Love with Leucothoe</vt:lpstr>
      <vt:lpstr>3. Salmacis and Hermaphroditus</vt:lpstr>
      <vt:lpstr>3. Athamas and Ino</vt:lpstr>
      <vt:lpstr>3. The Transformation of Cadmus</vt:lpstr>
      <vt:lpstr>Quiz Question </vt:lpstr>
      <vt:lpstr>4. Perseus Cycle</vt:lpstr>
      <vt:lpstr>The Clash of the Titans</vt:lpstr>
      <vt:lpstr>4. Perseus and Andromeda</vt:lpstr>
      <vt:lpstr>4. Medusa</vt:lpstr>
      <vt:lpstr>Quiz 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 220 12 April 2011</dc:title>
  <dc:creator>Alexander Jamieson Beecroft</dc:creator>
  <cp:lastModifiedBy>Alexander Beecroft</cp:lastModifiedBy>
  <cp:revision>63</cp:revision>
  <dcterms:created xsi:type="dcterms:W3CDTF">2011-04-11T20:29:28Z</dcterms:created>
  <dcterms:modified xsi:type="dcterms:W3CDTF">2016-04-18T15:09:46Z</dcterms:modified>
</cp:coreProperties>
</file>